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sldIdLst>
    <p:sldId id="264" r:id="rId2"/>
    <p:sldId id="392" r:id="rId3"/>
    <p:sldId id="378" r:id="rId4"/>
    <p:sldId id="390" r:id="rId5"/>
    <p:sldId id="385" r:id="rId6"/>
    <p:sldId id="384" r:id="rId7"/>
    <p:sldId id="395" r:id="rId8"/>
    <p:sldId id="375" r:id="rId9"/>
    <p:sldId id="331" r:id="rId10"/>
    <p:sldId id="382" r:id="rId11"/>
    <p:sldId id="381" r:id="rId12"/>
    <p:sldId id="316" r:id="rId13"/>
    <p:sldId id="307" r:id="rId14"/>
    <p:sldId id="416" r:id="rId15"/>
    <p:sldId id="415" r:id="rId16"/>
    <p:sldId id="414" r:id="rId17"/>
    <p:sldId id="405" r:id="rId18"/>
    <p:sldId id="308" r:id="rId19"/>
    <p:sldId id="396" r:id="rId20"/>
    <p:sldId id="332" r:id="rId21"/>
    <p:sldId id="334" r:id="rId22"/>
    <p:sldId id="333" r:id="rId23"/>
    <p:sldId id="335" r:id="rId24"/>
    <p:sldId id="406" r:id="rId25"/>
    <p:sldId id="318" r:id="rId26"/>
    <p:sldId id="37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6" autoAdjust="0"/>
    <p:restoredTop sz="95657" autoAdjust="0"/>
  </p:normalViewPr>
  <p:slideViewPr>
    <p:cSldViewPr>
      <p:cViewPr varScale="1">
        <p:scale>
          <a:sx n="94" d="100"/>
          <a:sy n="94" d="100"/>
        </p:scale>
        <p:origin x="926" y="115"/>
      </p:cViewPr>
      <p:guideLst>
        <p:guide orient="horz" pos="2160"/>
        <p:guide pos="2880"/>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723236313558137E-2"/>
          <c:y val="6.5289442986293383E-2"/>
          <c:w val="0.90168988431065433"/>
          <c:h val="0.73444808982210552"/>
        </c:manualLayout>
      </c:layout>
      <c:barChart>
        <c:barDir val="col"/>
        <c:grouping val="clustered"/>
        <c:varyColors val="0"/>
        <c:ser>
          <c:idx val="0"/>
          <c:order val="0"/>
          <c:tx>
            <c:strRef>
              <c:f>Statistics!$C$3</c:f>
              <c:strCache>
                <c:ptCount val="1"/>
                <c:pt idx="0">
                  <c:v>forest</c:v>
                </c:pt>
              </c:strCache>
            </c:strRef>
          </c:tx>
          <c:spPr>
            <a:pattFill prst="pct75">
              <a:fgClr>
                <a:srgbClr val="0070C0"/>
              </a:fgClr>
              <a:bgClr>
                <a:schemeClr val="bg1"/>
              </a:bgClr>
            </a:pattFill>
          </c:spPr>
          <c:invertIfNegative val="0"/>
          <c:cat>
            <c:strRef>
              <c:f>Statistics!$H$2:$S$2</c:f>
              <c:strCache>
                <c:ptCount val="12"/>
                <c:pt idx="0">
                  <c:v>O</c:v>
                </c:pt>
                <c:pt idx="1">
                  <c:v>N</c:v>
                </c:pt>
                <c:pt idx="2">
                  <c:v>D</c:v>
                </c:pt>
                <c:pt idx="3">
                  <c:v>J</c:v>
                </c:pt>
                <c:pt idx="4">
                  <c:v>F</c:v>
                </c:pt>
                <c:pt idx="5">
                  <c:v>M</c:v>
                </c:pt>
                <c:pt idx="6">
                  <c:v>A</c:v>
                </c:pt>
                <c:pt idx="7">
                  <c:v>M</c:v>
                </c:pt>
                <c:pt idx="8">
                  <c:v>J</c:v>
                </c:pt>
                <c:pt idx="9">
                  <c:v>J</c:v>
                </c:pt>
                <c:pt idx="10">
                  <c:v>A</c:v>
                </c:pt>
                <c:pt idx="11">
                  <c:v>S</c:v>
                </c:pt>
              </c:strCache>
            </c:strRef>
          </c:cat>
          <c:val>
            <c:numRef>
              <c:f>Statistics!$H$3:$S$3</c:f>
              <c:numCache>
                <c:formatCode>0.00</c:formatCode>
                <c:ptCount val="12"/>
                <c:pt idx="0">
                  <c:v>0.25806449999999997</c:v>
                </c:pt>
                <c:pt idx="1">
                  <c:v>0.26190479999999999</c:v>
                </c:pt>
                <c:pt idx="2">
                  <c:v>0.22857140000000001</c:v>
                </c:pt>
                <c:pt idx="3">
                  <c:v>0.22580649999999999</c:v>
                </c:pt>
                <c:pt idx="4">
                  <c:v>0.18934909999999999</c:v>
                </c:pt>
                <c:pt idx="5">
                  <c:v>0.19892470000000001</c:v>
                </c:pt>
                <c:pt idx="6">
                  <c:v>8.8888889999999998E-2</c:v>
                </c:pt>
                <c:pt idx="7">
                  <c:v>0.155914</c:v>
                </c:pt>
                <c:pt idx="8">
                  <c:v>0.24444440000000001</c:v>
                </c:pt>
                <c:pt idx="9">
                  <c:v>0.3225806</c:v>
                </c:pt>
                <c:pt idx="10">
                  <c:v>0.2419355</c:v>
                </c:pt>
                <c:pt idx="11">
                  <c:v>0.22222220000000001</c:v>
                </c:pt>
              </c:numCache>
            </c:numRef>
          </c:val>
        </c:ser>
        <c:ser>
          <c:idx val="1"/>
          <c:order val="1"/>
          <c:tx>
            <c:strRef>
              <c:f>Statistics!$C$4</c:f>
              <c:strCache>
                <c:ptCount val="1"/>
                <c:pt idx="0">
                  <c:v>shrub tundra</c:v>
                </c:pt>
              </c:strCache>
            </c:strRef>
          </c:tx>
          <c:spPr>
            <a:pattFill prst="lgConfetti">
              <a:fgClr>
                <a:srgbClr val="FF0000"/>
              </a:fgClr>
              <a:bgClr>
                <a:schemeClr val="bg1"/>
              </a:bgClr>
            </a:pattFill>
          </c:spPr>
          <c:invertIfNegative val="0"/>
          <c:dLbls>
            <c:dLbl>
              <c:idx val="0"/>
              <c:layout>
                <c:manualLayout>
                  <c:x val="-1.1111111111111112E-2"/>
                  <c:y val="1.84162062615101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5555555555555558E-3"/>
                  <c:y val="1.841620626151017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3333333333333332E-3"/>
                  <c:y val="9.208103130755065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
                  <c:y val="6.055303037676532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7.01510298500823E-3"/>
                  <c:y val="-6.305636393720253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3888888888888888E-2"/>
                  <c:y val="4.604051565377532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2.7777777777777779E-3"/>
                  <c:y val="1.841620626151017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8.3333333333333332E-3"/>
                  <c:y val="4.604051565377532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1.1111111111111212E-2"/>
                  <c:y val="9.2081031307551069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c:spPr>
            <c:txPr>
              <a:bodyPr/>
              <a:lstStyle/>
              <a:p>
                <a:pPr>
                  <a:defRPr sz="800" baseline="0">
                    <a:solidFill>
                      <a:srgbClr val="FF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Statistics!$H$2:$S$2</c:f>
              <c:strCache>
                <c:ptCount val="12"/>
                <c:pt idx="0">
                  <c:v>O</c:v>
                </c:pt>
                <c:pt idx="1">
                  <c:v>N</c:v>
                </c:pt>
                <c:pt idx="2">
                  <c:v>D</c:v>
                </c:pt>
                <c:pt idx="3">
                  <c:v>J</c:v>
                </c:pt>
                <c:pt idx="4">
                  <c:v>F</c:v>
                </c:pt>
                <c:pt idx="5">
                  <c:v>M</c:v>
                </c:pt>
                <c:pt idx="6">
                  <c:v>A</c:v>
                </c:pt>
                <c:pt idx="7">
                  <c:v>M</c:v>
                </c:pt>
                <c:pt idx="8">
                  <c:v>J</c:v>
                </c:pt>
                <c:pt idx="9">
                  <c:v>J</c:v>
                </c:pt>
                <c:pt idx="10">
                  <c:v>A</c:v>
                </c:pt>
                <c:pt idx="11">
                  <c:v>S</c:v>
                </c:pt>
              </c:strCache>
            </c:strRef>
          </c:cat>
          <c:val>
            <c:numRef>
              <c:f>Statistics!$H$4:$S$4</c:f>
              <c:numCache>
                <c:formatCode>0.00</c:formatCode>
                <c:ptCount val="12"/>
                <c:pt idx="0">
                  <c:v>0.35944700000000002</c:v>
                </c:pt>
                <c:pt idx="1">
                  <c:v>0.33809519999999998</c:v>
                </c:pt>
                <c:pt idx="2">
                  <c:v>0.28095239999999999</c:v>
                </c:pt>
                <c:pt idx="3">
                  <c:v>0.26344089999999998</c:v>
                </c:pt>
                <c:pt idx="4">
                  <c:v>0.2426036</c:v>
                </c:pt>
                <c:pt idx="5">
                  <c:v>0.23118279999999999</c:v>
                </c:pt>
                <c:pt idx="6">
                  <c:v>0.12777778000000001</c:v>
                </c:pt>
                <c:pt idx="7">
                  <c:v>0.20430110000000001</c:v>
                </c:pt>
                <c:pt idx="8">
                  <c:v>0.30555559999999998</c:v>
                </c:pt>
                <c:pt idx="9">
                  <c:v>0.34946240000000001</c:v>
                </c:pt>
                <c:pt idx="10">
                  <c:v>0.29569889999999999</c:v>
                </c:pt>
                <c:pt idx="11">
                  <c:v>0.2944444</c:v>
                </c:pt>
              </c:numCache>
            </c:numRef>
          </c:val>
        </c:ser>
        <c:ser>
          <c:idx val="2"/>
          <c:order val="2"/>
          <c:tx>
            <c:strRef>
              <c:f>Statistics!$C$5</c:f>
              <c:strCache>
                <c:ptCount val="1"/>
                <c:pt idx="0">
                  <c:v>alpine</c:v>
                </c:pt>
              </c:strCache>
            </c:strRef>
          </c:tx>
          <c:spPr>
            <a:pattFill prst="dkUpDiag">
              <a:fgClr>
                <a:schemeClr val="tx1"/>
              </a:fgClr>
              <a:bgClr>
                <a:schemeClr val="bg1"/>
              </a:bgClr>
            </a:pattFill>
          </c:spPr>
          <c:invertIfNegative val="0"/>
          <c:cat>
            <c:strRef>
              <c:f>Statistics!$H$2:$S$2</c:f>
              <c:strCache>
                <c:ptCount val="12"/>
                <c:pt idx="0">
                  <c:v>O</c:v>
                </c:pt>
                <c:pt idx="1">
                  <c:v>N</c:v>
                </c:pt>
                <c:pt idx="2">
                  <c:v>D</c:v>
                </c:pt>
                <c:pt idx="3">
                  <c:v>J</c:v>
                </c:pt>
                <c:pt idx="4">
                  <c:v>F</c:v>
                </c:pt>
                <c:pt idx="5">
                  <c:v>M</c:v>
                </c:pt>
                <c:pt idx="6">
                  <c:v>A</c:v>
                </c:pt>
                <c:pt idx="7">
                  <c:v>M</c:v>
                </c:pt>
                <c:pt idx="8">
                  <c:v>J</c:v>
                </c:pt>
                <c:pt idx="9">
                  <c:v>J</c:v>
                </c:pt>
                <c:pt idx="10">
                  <c:v>A</c:v>
                </c:pt>
                <c:pt idx="11">
                  <c:v>S</c:v>
                </c:pt>
              </c:strCache>
            </c:strRef>
          </c:cat>
          <c:val>
            <c:numRef>
              <c:f>Statistics!$H$5:$S$5</c:f>
              <c:numCache>
                <c:formatCode>0.00</c:formatCode>
                <c:ptCount val="12"/>
                <c:pt idx="0">
                  <c:v>0.37327189999999999</c:v>
                </c:pt>
                <c:pt idx="1">
                  <c:v>0.3333333</c:v>
                </c:pt>
                <c:pt idx="2">
                  <c:v>0.26666669999999998</c:v>
                </c:pt>
                <c:pt idx="3">
                  <c:v>0.26344089999999998</c:v>
                </c:pt>
                <c:pt idx="4">
                  <c:v>0.2426036</c:v>
                </c:pt>
                <c:pt idx="5">
                  <c:v>0.23118279999999999</c:v>
                </c:pt>
                <c:pt idx="6">
                  <c:v>0.12777778000000001</c:v>
                </c:pt>
                <c:pt idx="7">
                  <c:v>0.20430110000000001</c:v>
                </c:pt>
                <c:pt idx="8">
                  <c:v>0.31111109999999997</c:v>
                </c:pt>
                <c:pt idx="9">
                  <c:v>0.34946240000000001</c:v>
                </c:pt>
                <c:pt idx="10">
                  <c:v>0.29569889999999999</c:v>
                </c:pt>
                <c:pt idx="11">
                  <c:v>0.3</c:v>
                </c:pt>
              </c:numCache>
            </c:numRef>
          </c:val>
        </c:ser>
        <c:ser>
          <c:idx val="3"/>
          <c:order val="3"/>
          <c:tx>
            <c:strRef>
              <c:f>Statistics!$C$6</c:f>
              <c:strCache>
                <c:ptCount val="1"/>
                <c:pt idx="0">
                  <c:v>RCM</c:v>
                </c:pt>
              </c:strCache>
            </c:strRef>
          </c:tx>
          <c:spPr>
            <a:pattFill prst="pct50">
              <a:fgClr>
                <a:schemeClr val="accent1"/>
              </a:fgClr>
              <a:bgClr>
                <a:schemeClr val="bg1"/>
              </a:bgClr>
            </a:pattFill>
          </c:spPr>
          <c:invertIfNegative val="0"/>
          <c:dLbls>
            <c:dLbl>
              <c:idx val="0"/>
              <c:layout>
                <c:manualLayout>
                  <c:x val="-2.7778148494150097E-3"/>
                  <c:y val="5.7150365475020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8.4275323635392523E-3"/>
                  <c:y val="-9.4585519208121235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800">
                    <a:solidFill>
                      <a:schemeClr val="accent4">
                        <a:lumMod val="7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Statistics!$H$2:$S$2</c:f>
              <c:strCache>
                <c:ptCount val="12"/>
                <c:pt idx="0">
                  <c:v>O</c:v>
                </c:pt>
                <c:pt idx="1">
                  <c:v>N</c:v>
                </c:pt>
                <c:pt idx="2">
                  <c:v>D</c:v>
                </c:pt>
                <c:pt idx="3">
                  <c:v>J</c:v>
                </c:pt>
                <c:pt idx="4">
                  <c:v>F</c:v>
                </c:pt>
                <c:pt idx="5">
                  <c:v>M</c:v>
                </c:pt>
                <c:pt idx="6">
                  <c:v>A</c:v>
                </c:pt>
                <c:pt idx="7">
                  <c:v>M</c:v>
                </c:pt>
                <c:pt idx="8">
                  <c:v>J</c:v>
                </c:pt>
                <c:pt idx="9">
                  <c:v>J</c:v>
                </c:pt>
                <c:pt idx="10">
                  <c:v>A</c:v>
                </c:pt>
                <c:pt idx="11">
                  <c:v>S</c:v>
                </c:pt>
              </c:strCache>
            </c:strRef>
          </c:cat>
          <c:val>
            <c:numRef>
              <c:f>Statistics!$H$6:$S$6</c:f>
              <c:numCache>
                <c:formatCode>0.00</c:formatCode>
                <c:ptCount val="12"/>
                <c:pt idx="0">
                  <c:v>0.44239630000000002</c:v>
                </c:pt>
                <c:pt idx="1">
                  <c:v>0.3714286</c:v>
                </c:pt>
                <c:pt idx="2">
                  <c:v>0.34761900000000001</c:v>
                </c:pt>
                <c:pt idx="3">
                  <c:v>0.2419355</c:v>
                </c:pt>
                <c:pt idx="4">
                  <c:v>0.30769229999999997</c:v>
                </c:pt>
                <c:pt idx="5">
                  <c:v>0.3387097</c:v>
                </c:pt>
                <c:pt idx="6">
                  <c:v>0.32222222</c:v>
                </c:pt>
                <c:pt idx="7">
                  <c:v>0.38172040000000002</c:v>
                </c:pt>
                <c:pt idx="8">
                  <c:v>0.42777779999999999</c:v>
                </c:pt>
                <c:pt idx="9">
                  <c:v>0.47311829999999999</c:v>
                </c:pt>
                <c:pt idx="10">
                  <c:v>0.42473119999999998</c:v>
                </c:pt>
                <c:pt idx="11">
                  <c:v>0.51111110000000004</c:v>
                </c:pt>
              </c:numCache>
            </c:numRef>
          </c:val>
        </c:ser>
        <c:dLbls>
          <c:showLegendKey val="0"/>
          <c:showVal val="0"/>
          <c:showCatName val="0"/>
          <c:showSerName val="0"/>
          <c:showPercent val="0"/>
          <c:showBubbleSize val="0"/>
        </c:dLbls>
        <c:gapWidth val="300"/>
        <c:axId val="251721232"/>
        <c:axId val="251721792"/>
      </c:barChart>
      <c:catAx>
        <c:axId val="251721232"/>
        <c:scaling>
          <c:orientation val="minMax"/>
        </c:scaling>
        <c:delete val="0"/>
        <c:axPos val="b"/>
        <c:title>
          <c:tx>
            <c:rich>
              <a:bodyPr/>
              <a:lstStyle/>
              <a:p>
                <a:pPr>
                  <a:defRPr/>
                </a:pPr>
                <a:r>
                  <a:rPr lang="en-US"/>
                  <a:t>Time (month)</a:t>
                </a:r>
              </a:p>
            </c:rich>
          </c:tx>
          <c:layout/>
          <c:overlay val="0"/>
        </c:title>
        <c:numFmt formatCode="General" sourceLinked="0"/>
        <c:majorTickMark val="none"/>
        <c:minorTickMark val="none"/>
        <c:tickLblPos val="nextTo"/>
        <c:crossAx val="251721792"/>
        <c:crosses val="autoZero"/>
        <c:auto val="1"/>
        <c:lblAlgn val="ctr"/>
        <c:lblOffset val="100"/>
        <c:noMultiLvlLbl val="0"/>
      </c:catAx>
      <c:valAx>
        <c:axId val="251721792"/>
        <c:scaling>
          <c:orientation val="minMax"/>
        </c:scaling>
        <c:delete val="0"/>
        <c:axPos val="l"/>
        <c:majorGridlines>
          <c:spPr>
            <a:ln>
              <a:noFill/>
            </a:ln>
          </c:spPr>
        </c:majorGridlines>
        <c:minorGridlines>
          <c:spPr>
            <a:ln>
              <a:noFill/>
            </a:ln>
          </c:spPr>
        </c:minorGridlines>
        <c:title>
          <c:tx>
            <c:rich>
              <a:bodyPr/>
              <a:lstStyle/>
              <a:p>
                <a:pPr>
                  <a:defRPr/>
                </a:pPr>
                <a:r>
                  <a:rPr lang="en-US"/>
                  <a:t>Probability</a:t>
                </a:r>
                <a:r>
                  <a:rPr lang="en-US" baseline="0"/>
                  <a:t> of Dry Day, PDD</a:t>
                </a:r>
                <a:endParaRPr lang="en-US"/>
              </a:p>
            </c:rich>
          </c:tx>
          <c:layout/>
          <c:overlay val="0"/>
        </c:title>
        <c:numFmt formatCode="0.00" sourceLinked="1"/>
        <c:majorTickMark val="out"/>
        <c:minorTickMark val="none"/>
        <c:tickLblPos val="nextTo"/>
        <c:crossAx val="251721232"/>
        <c:crosses val="autoZero"/>
        <c:crossBetween val="between"/>
      </c:valAx>
      <c:spPr>
        <a:ln>
          <a:solidFill>
            <a:schemeClr val="tx1"/>
          </a:solidFill>
        </a:ln>
      </c:spPr>
    </c:plotArea>
    <c:legend>
      <c:legendPos val="r"/>
      <c:layout>
        <c:manualLayout>
          <c:xMode val="edge"/>
          <c:yMode val="edge"/>
          <c:x val="0.27279221347331584"/>
          <c:y val="7.3511114978031061E-2"/>
          <c:w val="0.4744300087489064"/>
          <c:h val="0.13579469233012537"/>
        </c:manualLayout>
      </c:layout>
      <c:overlay val="0"/>
    </c:legend>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56CBD2-9CAF-4694-A360-40B43B402EB1}" type="datetimeFigureOut">
              <a:rPr lang="en-US" smtClean="0"/>
              <a:t>10/17/2016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F4FC3-C13D-46E9-A2DD-0D9388C2742B}" type="slidenum">
              <a:rPr lang="en-US" smtClean="0"/>
              <a:t>‹#›</a:t>
            </a:fld>
            <a:endParaRPr lang="en-US"/>
          </a:p>
        </p:txBody>
      </p:sp>
    </p:spTree>
    <p:extLst>
      <p:ext uri="{BB962C8B-B14F-4D97-AF65-F5344CB8AC3E}">
        <p14:creationId xmlns:p14="http://schemas.microsoft.com/office/powerpoint/2010/main" val="9958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0D3FDD2-0CBE-7447-A69E-A50228B951D8}" type="slidenum">
              <a:rPr lang="en-US" sz="1200"/>
              <a:pPr/>
              <a:t>1</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charset="0"/>
              <a:ea typeface="ＭＳ Ｐゴシック" charset="0"/>
              <a:cs typeface="ＭＳ Ｐゴシック" charset="0"/>
            </a:endParaRPr>
          </a:p>
        </p:txBody>
      </p:sp>
      <p:sp>
        <p:nvSpPr>
          <p:cNvPr id="2" name="Footer Placeholder 1"/>
          <p:cNvSpPr>
            <a:spLocks noGrp="1"/>
          </p:cNvSpPr>
          <p:nvPr>
            <p:ph type="ftr" sz="quarter" idx="10"/>
          </p:nvPr>
        </p:nvSpPr>
        <p:spPr/>
        <p:txBody>
          <a:bodyPr/>
          <a:lstStyle/>
          <a:p>
            <a:pPr>
              <a:defRPr/>
            </a:pPr>
            <a:endParaRPr lang="en-US"/>
          </a:p>
        </p:txBody>
      </p:sp>
      <p:sp>
        <p:nvSpPr>
          <p:cNvPr id="3" name="Date Placeholder 2"/>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4024120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Means written</a:t>
            </a:r>
            <a:endParaRPr lang="en-US" dirty="0"/>
          </a:p>
        </p:txBody>
      </p:sp>
      <p:sp>
        <p:nvSpPr>
          <p:cNvPr id="4" name="Slide Number Placeholder 3"/>
          <p:cNvSpPr>
            <a:spLocks noGrp="1"/>
          </p:cNvSpPr>
          <p:nvPr>
            <p:ph type="sldNum" sz="quarter" idx="10"/>
          </p:nvPr>
        </p:nvSpPr>
        <p:spPr/>
        <p:txBody>
          <a:bodyPr/>
          <a:lstStyle/>
          <a:p>
            <a:fld id="{283F4FC3-C13D-46E9-A2DD-0D9388C2742B}" type="slidenum">
              <a:rPr lang="en-US" smtClean="0"/>
              <a:t>13</a:t>
            </a:fld>
            <a:endParaRPr lang="en-US"/>
          </a:p>
        </p:txBody>
      </p:sp>
    </p:spTree>
    <p:extLst>
      <p:ext uri="{BB962C8B-B14F-4D97-AF65-F5344CB8AC3E}">
        <p14:creationId xmlns:p14="http://schemas.microsoft.com/office/powerpoint/2010/main" val="1134299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83F4FC3-C13D-46E9-A2DD-0D9388C2742B}" type="slidenum">
              <a:rPr lang="en-US" smtClean="0"/>
              <a:t>19</a:t>
            </a:fld>
            <a:endParaRPr lang="en-US"/>
          </a:p>
        </p:txBody>
      </p:sp>
    </p:spTree>
    <p:extLst>
      <p:ext uri="{BB962C8B-B14F-4D97-AF65-F5344CB8AC3E}">
        <p14:creationId xmlns:p14="http://schemas.microsoft.com/office/powerpoint/2010/main" val="883377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3F4FC3-C13D-46E9-A2DD-0D9388C2742B}" type="slidenum">
              <a:rPr lang="en-US" smtClean="0"/>
              <a:t>21</a:t>
            </a:fld>
            <a:endParaRPr lang="en-US"/>
          </a:p>
        </p:txBody>
      </p:sp>
    </p:spTree>
    <p:extLst>
      <p:ext uri="{BB962C8B-B14F-4D97-AF65-F5344CB8AC3E}">
        <p14:creationId xmlns:p14="http://schemas.microsoft.com/office/powerpoint/2010/main" val="2440712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2FEC51A-9B72-1B46-9A50-CCDBA5C2FF51}" type="slidenum">
              <a:rPr lang="en-US" smtClean="0"/>
              <a:pPr>
                <a:defRPr/>
              </a:pPr>
              <a:t>26</a:t>
            </a:fld>
            <a:endParaRPr lang="en-US"/>
          </a:p>
        </p:txBody>
      </p:sp>
    </p:spTree>
    <p:extLst>
      <p:ext uri="{BB962C8B-B14F-4D97-AF65-F5344CB8AC3E}">
        <p14:creationId xmlns:p14="http://schemas.microsoft.com/office/powerpoint/2010/main" val="4140090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849E0-B6DB-4AC3-BCBE-40A6CB3503AD}" type="slidenum">
              <a:rPr lang="en-US" smtClean="0"/>
              <a:t>‹#›</a:t>
            </a:fld>
            <a:endParaRPr lang="en-US"/>
          </a:p>
        </p:txBody>
      </p:sp>
    </p:spTree>
    <p:extLst>
      <p:ext uri="{BB962C8B-B14F-4D97-AF65-F5344CB8AC3E}">
        <p14:creationId xmlns:p14="http://schemas.microsoft.com/office/powerpoint/2010/main" val="150997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849E0-B6DB-4AC3-BCBE-40A6CB3503AD}" type="slidenum">
              <a:rPr lang="en-US" smtClean="0"/>
              <a:t>‹#›</a:t>
            </a:fld>
            <a:endParaRPr lang="en-US"/>
          </a:p>
        </p:txBody>
      </p:sp>
    </p:spTree>
    <p:extLst>
      <p:ext uri="{BB962C8B-B14F-4D97-AF65-F5344CB8AC3E}">
        <p14:creationId xmlns:p14="http://schemas.microsoft.com/office/powerpoint/2010/main" val="2287200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849E0-B6DB-4AC3-BCBE-40A6CB3503AD}" type="slidenum">
              <a:rPr lang="en-US" smtClean="0"/>
              <a:t>‹#›</a:t>
            </a:fld>
            <a:endParaRPr lang="en-US"/>
          </a:p>
        </p:txBody>
      </p:sp>
    </p:spTree>
    <p:extLst>
      <p:ext uri="{BB962C8B-B14F-4D97-AF65-F5344CB8AC3E}">
        <p14:creationId xmlns:p14="http://schemas.microsoft.com/office/powerpoint/2010/main" val="1781170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6324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902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849E0-B6DB-4AC3-BCBE-40A6CB3503AD}" type="slidenum">
              <a:rPr lang="en-US" smtClean="0"/>
              <a:t>‹#›</a:t>
            </a:fld>
            <a:endParaRPr lang="en-US"/>
          </a:p>
        </p:txBody>
      </p:sp>
    </p:spTree>
    <p:extLst>
      <p:ext uri="{BB962C8B-B14F-4D97-AF65-F5344CB8AC3E}">
        <p14:creationId xmlns:p14="http://schemas.microsoft.com/office/powerpoint/2010/main" val="954300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849E0-B6DB-4AC3-BCBE-40A6CB3503AD}" type="slidenum">
              <a:rPr lang="en-US" smtClean="0"/>
              <a:t>‹#›</a:t>
            </a:fld>
            <a:endParaRPr lang="en-US"/>
          </a:p>
        </p:txBody>
      </p:sp>
    </p:spTree>
    <p:extLst>
      <p:ext uri="{BB962C8B-B14F-4D97-AF65-F5344CB8AC3E}">
        <p14:creationId xmlns:p14="http://schemas.microsoft.com/office/powerpoint/2010/main" val="573292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849E0-B6DB-4AC3-BCBE-40A6CB3503AD}" type="slidenum">
              <a:rPr lang="en-US" smtClean="0"/>
              <a:t>‹#›</a:t>
            </a:fld>
            <a:endParaRPr lang="en-US"/>
          </a:p>
        </p:txBody>
      </p:sp>
    </p:spTree>
    <p:extLst>
      <p:ext uri="{BB962C8B-B14F-4D97-AF65-F5344CB8AC3E}">
        <p14:creationId xmlns:p14="http://schemas.microsoft.com/office/powerpoint/2010/main" val="3810112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2849E0-B6DB-4AC3-BCBE-40A6CB3503AD}" type="slidenum">
              <a:rPr lang="en-US" smtClean="0"/>
              <a:t>‹#›</a:t>
            </a:fld>
            <a:endParaRPr lang="en-US"/>
          </a:p>
        </p:txBody>
      </p:sp>
    </p:spTree>
    <p:extLst>
      <p:ext uri="{BB962C8B-B14F-4D97-AF65-F5344CB8AC3E}">
        <p14:creationId xmlns:p14="http://schemas.microsoft.com/office/powerpoint/2010/main" val="3793233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2849E0-B6DB-4AC3-BCBE-40A6CB3503AD}" type="slidenum">
              <a:rPr lang="en-US" smtClean="0"/>
              <a:t>‹#›</a:t>
            </a:fld>
            <a:endParaRPr lang="en-US"/>
          </a:p>
        </p:txBody>
      </p:sp>
    </p:spTree>
    <p:extLst>
      <p:ext uri="{BB962C8B-B14F-4D97-AF65-F5344CB8AC3E}">
        <p14:creationId xmlns:p14="http://schemas.microsoft.com/office/powerpoint/2010/main" val="483823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2849E0-B6DB-4AC3-BCBE-40A6CB3503AD}" type="slidenum">
              <a:rPr lang="en-US" smtClean="0"/>
              <a:t>‹#›</a:t>
            </a:fld>
            <a:endParaRPr lang="en-US"/>
          </a:p>
        </p:txBody>
      </p:sp>
    </p:spTree>
    <p:extLst>
      <p:ext uri="{BB962C8B-B14F-4D97-AF65-F5344CB8AC3E}">
        <p14:creationId xmlns:p14="http://schemas.microsoft.com/office/powerpoint/2010/main" val="290684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849E0-B6DB-4AC3-BCBE-40A6CB3503AD}" type="slidenum">
              <a:rPr lang="en-US" smtClean="0"/>
              <a:t>‹#›</a:t>
            </a:fld>
            <a:endParaRPr lang="en-US"/>
          </a:p>
        </p:txBody>
      </p:sp>
    </p:spTree>
    <p:extLst>
      <p:ext uri="{BB962C8B-B14F-4D97-AF65-F5344CB8AC3E}">
        <p14:creationId xmlns:p14="http://schemas.microsoft.com/office/powerpoint/2010/main" val="157092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849E0-B6DB-4AC3-BCBE-40A6CB3503AD}" type="slidenum">
              <a:rPr lang="en-US" smtClean="0"/>
              <a:t>‹#›</a:t>
            </a:fld>
            <a:endParaRPr lang="en-US"/>
          </a:p>
        </p:txBody>
      </p:sp>
    </p:spTree>
    <p:extLst>
      <p:ext uri="{BB962C8B-B14F-4D97-AF65-F5344CB8AC3E}">
        <p14:creationId xmlns:p14="http://schemas.microsoft.com/office/powerpoint/2010/main" val="338960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2849E0-B6DB-4AC3-BCBE-40A6CB3503AD}" type="slidenum">
              <a:rPr lang="en-US" smtClean="0"/>
              <a:t>‹#›</a:t>
            </a:fld>
            <a:endParaRPr lang="en-US"/>
          </a:p>
        </p:txBody>
      </p:sp>
    </p:spTree>
    <p:extLst>
      <p:ext uri="{BB962C8B-B14F-4D97-AF65-F5344CB8AC3E}">
        <p14:creationId xmlns:p14="http://schemas.microsoft.com/office/powerpoint/2010/main" val="3534456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wmf"/><Relationship Id="rId5" Type="http://schemas.openxmlformats.org/officeDocument/2006/relationships/image" Target="../media/image21.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5.e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2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3.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txBox="1">
            <a:spLocks/>
          </p:cNvSpPr>
          <p:nvPr/>
        </p:nvSpPr>
        <p:spPr bwMode="auto">
          <a:xfrm>
            <a:off x="38100" y="4191000"/>
            <a:ext cx="8991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CA" sz="3200" b="1" dirty="0" smtClean="0"/>
              <a:t>Downscaling regional </a:t>
            </a:r>
            <a:r>
              <a:rPr lang="en-CA" sz="3200" b="1" dirty="0"/>
              <a:t>climate model outputs </a:t>
            </a:r>
            <a:r>
              <a:rPr lang="en-CA" sz="3200" b="1" dirty="0" smtClean="0"/>
              <a:t>for a comparison </a:t>
            </a:r>
            <a:r>
              <a:rPr lang="en-CA" sz="3200" b="1" dirty="0"/>
              <a:t>of </a:t>
            </a:r>
            <a:r>
              <a:rPr lang="en-CA" sz="3200" b="1" dirty="0" smtClean="0"/>
              <a:t>changing snow </a:t>
            </a:r>
            <a:r>
              <a:rPr lang="en-CA" sz="3200" b="1" dirty="0"/>
              <a:t>hydrology </a:t>
            </a:r>
            <a:r>
              <a:rPr lang="en-CA" sz="3200" b="1" dirty="0" smtClean="0"/>
              <a:t>along </a:t>
            </a:r>
            <a:r>
              <a:rPr lang="en-CA" sz="3200" b="1" dirty="0"/>
              <a:t>a North American transect </a:t>
            </a:r>
            <a:r>
              <a:rPr lang="en-CA" sz="3200" b="1" dirty="0" smtClean="0"/>
              <a:t>from Yukon </a:t>
            </a:r>
            <a:r>
              <a:rPr lang="en-CA" sz="3200" b="1" dirty="0"/>
              <a:t>to Idaho.</a:t>
            </a:r>
            <a:endParaRPr lang="en-CA" b="1" dirty="0" smtClean="0"/>
          </a:p>
          <a:p>
            <a:pPr algn="ctr"/>
            <a:r>
              <a:rPr lang="en-CA" b="1" dirty="0"/>
              <a:t> </a:t>
            </a:r>
            <a:br>
              <a:rPr lang="en-CA" b="1" dirty="0"/>
            </a:br>
            <a:r>
              <a:rPr lang="en-CA" i="1" dirty="0"/>
              <a:t>Kabir </a:t>
            </a:r>
            <a:r>
              <a:rPr lang="en-CA" i="1" dirty="0" smtClean="0"/>
              <a:t>Rasouli and John Pomeroy </a:t>
            </a:r>
            <a:r>
              <a:rPr lang="en-CA" baseline="30000" dirty="0"/>
              <a:t> </a:t>
            </a:r>
            <a:endParaRPr lang="en-CA" baseline="30000" dirty="0" smtClean="0"/>
          </a:p>
          <a:p>
            <a:pPr algn="ctr"/>
            <a:r>
              <a:rPr lang="en-CA" baseline="30000" dirty="0"/>
              <a:t/>
            </a:r>
            <a:br>
              <a:rPr lang="en-CA" baseline="30000" dirty="0"/>
            </a:br>
            <a:r>
              <a:rPr lang="en-CA" sz="2000" dirty="0" smtClean="0"/>
              <a:t>Centre for Hydrology &amp; Global Institute for Water Security, </a:t>
            </a:r>
            <a:br>
              <a:rPr lang="en-CA" sz="2000" dirty="0" smtClean="0"/>
            </a:br>
            <a:r>
              <a:rPr lang="en-CA" sz="2000" dirty="0" smtClean="0"/>
              <a:t>University of Saskatchewan, Saskatoon, Canada </a:t>
            </a:r>
            <a:br>
              <a:rPr lang="en-CA" sz="2000" dirty="0" smtClean="0"/>
            </a:br>
            <a:r>
              <a:rPr lang="en-CA" sz="2000" dirty="0" smtClean="0"/>
              <a:t>	</a:t>
            </a:r>
          </a:p>
          <a:p>
            <a:endParaRPr lang="en-CA" sz="2000" dirty="0"/>
          </a:p>
          <a:p>
            <a:endParaRPr lang="en-CA" sz="2000" dirty="0" smtClean="0"/>
          </a:p>
          <a:p>
            <a:endParaRPr lang="en-CA" sz="2000" dirty="0"/>
          </a:p>
          <a:p>
            <a:endParaRPr lang="en-CA" sz="2000" dirty="0" smtClean="0"/>
          </a:p>
          <a:p>
            <a:endParaRPr lang="en-CA" sz="2000" dirty="0" smtClean="0"/>
          </a:p>
          <a:p>
            <a:r>
              <a:rPr lang="en-CA" sz="1600" b="1" dirty="0">
                <a:latin typeface="Calibri" charset="0"/>
              </a:rPr>
              <a:t>	</a:t>
            </a:r>
            <a:r>
              <a:rPr lang="en-CA" sz="1600" b="1" dirty="0" smtClean="0">
                <a:latin typeface="Calibri" charset="0"/>
              </a:rPr>
              <a:t>Permission to Defend Meeting </a:t>
            </a:r>
            <a:r>
              <a:rPr lang="en-CA" sz="1600" b="1" dirty="0">
                <a:latin typeface="Calibri" charset="0"/>
              </a:rPr>
              <a:t>	</a:t>
            </a:r>
            <a:r>
              <a:rPr lang="en-CA" sz="1600" b="1" dirty="0" smtClean="0">
                <a:latin typeface="Calibri" charset="0"/>
              </a:rPr>
              <a:t>	Saskatoon </a:t>
            </a:r>
            <a:r>
              <a:rPr lang="en-CA" sz="1600" b="1" dirty="0">
                <a:latin typeface="Calibri" charset="0"/>
              </a:rPr>
              <a:t>	</a:t>
            </a:r>
            <a:r>
              <a:rPr lang="en-CA" sz="1600" b="1" dirty="0" smtClean="0">
                <a:latin typeface="Calibri" charset="0"/>
              </a:rPr>
              <a:t> 		October 14, 2016</a:t>
            </a:r>
            <a:endParaRPr lang="en-US" sz="1600" b="1" dirty="0">
              <a:latin typeface="Calibri" charset="0"/>
            </a:endParaRPr>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216088"/>
            <a:ext cx="1358971" cy="140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480624"/>
            <a:ext cx="2648881" cy="67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6371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4843"/>
            <a:ext cx="8780040" cy="821869"/>
          </a:xfrm>
        </p:spPr>
        <p:txBody>
          <a:bodyPr>
            <a:normAutofit/>
          </a:bodyPr>
          <a:lstStyle/>
          <a:p>
            <a:r>
              <a:rPr lang="en-CA" sz="2800" b="1" dirty="0">
                <a:solidFill>
                  <a:srgbClr val="C00000"/>
                </a:solidFill>
              </a:rPr>
              <a:t>Marmot Creek Snow Model Evaluation</a:t>
            </a:r>
          </a:p>
        </p:txBody>
      </p:sp>
      <p:pic>
        <p:nvPicPr>
          <p:cNvPr id="3" name="Picture 2"/>
          <p:cNvPicPr>
            <a:picLocks noChangeAspect="1"/>
          </p:cNvPicPr>
          <p:nvPr/>
        </p:nvPicPr>
        <p:blipFill>
          <a:blip r:embed="rId2"/>
          <a:stretch>
            <a:fillRect/>
          </a:stretch>
        </p:blipFill>
        <p:spPr>
          <a:xfrm>
            <a:off x="16328" y="730856"/>
            <a:ext cx="7323179" cy="3002503"/>
          </a:xfrm>
          <a:prstGeom prst="rect">
            <a:avLst/>
          </a:prstGeom>
        </p:spPr>
      </p:pic>
      <p:pic>
        <p:nvPicPr>
          <p:cNvPr id="4" name="Picture 3"/>
          <p:cNvPicPr>
            <a:picLocks noChangeAspect="1"/>
          </p:cNvPicPr>
          <p:nvPr/>
        </p:nvPicPr>
        <p:blipFill>
          <a:blip r:embed="rId3"/>
          <a:stretch>
            <a:fillRect/>
          </a:stretch>
        </p:blipFill>
        <p:spPr>
          <a:xfrm>
            <a:off x="8163" y="3764037"/>
            <a:ext cx="7323179" cy="3002503"/>
          </a:xfrm>
          <a:prstGeom prst="rect">
            <a:avLst/>
          </a:prstGeom>
        </p:spPr>
      </p:pic>
      <p:sp>
        <p:nvSpPr>
          <p:cNvPr id="5" name="TextBox 4"/>
          <p:cNvSpPr txBox="1"/>
          <p:nvPr/>
        </p:nvSpPr>
        <p:spPr>
          <a:xfrm>
            <a:off x="7339507" y="980728"/>
            <a:ext cx="1812658" cy="5293757"/>
          </a:xfrm>
          <a:prstGeom prst="rect">
            <a:avLst/>
          </a:prstGeom>
          <a:noFill/>
        </p:spPr>
        <p:txBody>
          <a:bodyPr wrap="square" rtlCol="0">
            <a:spAutoFit/>
          </a:bodyPr>
          <a:lstStyle/>
          <a:p>
            <a:r>
              <a:rPr lang="en-CA" sz="2000" dirty="0" smtClean="0"/>
              <a:t>RMSD       </a:t>
            </a:r>
          </a:p>
          <a:p>
            <a:r>
              <a:rPr lang="en-CA" sz="2000" dirty="0" smtClean="0"/>
              <a:t>19 mm       </a:t>
            </a:r>
          </a:p>
          <a:p>
            <a:endParaRPr lang="en-CA" sz="2000" dirty="0" smtClean="0"/>
          </a:p>
          <a:p>
            <a:r>
              <a:rPr lang="en-CA" sz="2000" dirty="0" smtClean="0"/>
              <a:t>MB</a:t>
            </a:r>
          </a:p>
          <a:p>
            <a:r>
              <a:rPr lang="en-CA" sz="2000" dirty="0" smtClean="0"/>
              <a:t>0.004</a:t>
            </a:r>
          </a:p>
          <a:p>
            <a:endParaRPr lang="en-CA" sz="2000" dirty="0" smtClean="0"/>
          </a:p>
          <a:p>
            <a:endParaRPr lang="en-CA" sz="2000" dirty="0"/>
          </a:p>
          <a:p>
            <a:endParaRPr lang="en-CA" sz="2000" dirty="0" smtClean="0"/>
          </a:p>
          <a:p>
            <a:endParaRPr lang="en-CA" sz="2000" dirty="0"/>
          </a:p>
          <a:p>
            <a:endParaRPr lang="en-CA" sz="2000" dirty="0" smtClean="0"/>
          </a:p>
          <a:p>
            <a:endParaRPr lang="en-CA" sz="2000" dirty="0"/>
          </a:p>
          <a:p>
            <a:endParaRPr lang="en-CA" sz="2000" dirty="0" smtClean="0"/>
          </a:p>
          <a:p>
            <a:r>
              <a:rPr lang="en-CA" sz="2000" dirty="0"/>
              <a:t>RMSD        </a:t>
            </a:r>
            <a:endParaRPr lang="en-CA" sz="2000" dirty="0" smtClean="0"/>
          </a:p>
          <a:p>
            <a:r>
              <a:rPr lang="en-CA" sz="2000" dirty="0" smtClean="0"/>
              <a:t>41 mm   </a:t>
            </a:r>
          </a:p>
          <a:p>
            <a:endParaRPr lang="en-CA" sz="2000" dirty="0"/>
          </a:p>
          <a:p>
            <a:r>
              <a:rPr lang="en-CA" sz="2000" dirty="0" smtClean="0"/>
              <a:t>MB</a:t>
            </a:r>
          </a:p>
          <a:p>
            <a:r>
              <a:rPr lang="en-CA" sz="2000" dirty="0" smtClean="0"/>
              <a:t>0.12</a:t>
            </a:r>
            <a:endParaRPr lang="en-CA" sz="2000" dirty="0"/>
          </a:p>
        </p:txBody>
      </p:sp>
      <p:sp>
        <p:nvSpPr>
          <p:cNvPr id="6" name="Slide Number Placeholder 5"/>
          <p:cNvSpPr>
            <a:spLocks noGrp="1"/>
          </p:cNvSpPr>
          <p:nvPr>
            <p:ph type="sldNum" sz="quarter" idx="12"/>
          </p:nvPr>
        </p:nvSpPr>
        <p:spPr/>
        <p:txBody>
          <a:bodyPr/>
          <a:lstStyle/>
          <a:p>
            <a:fld id="{4E2849E0-B6DB-4AC3-BCBE-40A6CB3503AD}" type="slidenum">
              <a:rPr lang="en-US" smtClean="0"/>
              <a:t>10</a:t>
            </a:fld>
            <a:endParaRPr lang="en-US"/>
          </a:p>
        </p:txBody>
      </p:sp>
      <p:sp>
        <p:nvSpPr>
          <p:cNvPr id="7" name="TextBox 6"/>
          <p:cNvSpPr txBox="1"/>
          <p:nvPr/>
        </p:nvSpPr>
        <p:spPr>
          <a:xfrm>
            <a:off x="7384574" y="6366836"/>
            <a:ext cx="1722523" cy="369332"/>
          </a:xfrm>
          <a:prstGeom prst="rect">
            <a:avLst/>
          </a:prstGeom>
          <a:noFill/>
        </p:spPr>
        <p:txBody>
          <a:bodyPr wrap="none" rtlCol="0">
            <a:spAutoFit/>
          </a:bodyPr>
          <a:lstStyle/>
          <a:p>
            <a:r>
              <a:rPr lang="en-CA" dirty="0" smtClean="0"/>
              <a:t>Fang et al., 2013</a:t>
            </a:r>
            <a:endParaRPr lang="en-CA" dirty="0"/>
          </a:p>
        </p:txBody>
      </p:sp>
    </p:spTree>
    <p:extLst>
      <p:ext uri="{BB962C8B-B14F-4D97-AF65-F5344CB8AC3E}">
        <p14:creationId xmlns:p14="http://schemas.microsoft.com/office/powerpoint/2010/main" val="31899775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Autofit/>
          </a:bodyPr>
          <a:lstStyle/>
          <a:p>
            <a:r>
              <a:rPr lang="en-CA" sz="2800" b="1" dirty="0">
                <a:solidFill>
                  <a:srgbClr val="C00000"/>
                </a:solidFill>
              </a:rPr>
              <a:t>Marmot Creek Hydrological Model Evaluation</a:t>
            </a:r>
          </a:p>
        </p:txBody>
      </p:sp>
      <p:sp>
        <p:nvSpPr>
          <p:cNvPr id="5" name="Slide Number Placeholder 4"/>
          <p:cNvSpPr>
            <a:spLocks noGrp="1"/>
          </p:cNvSpPr>
          <p:nvPr>
            <p:ph type="sldNum" sz="quarter" idx="12"/>
          </p:nvPr>
        </p:nvSpPr>
        <p:spPr/>
        <p:txBody>
          <a:bodyPr/>
          <a:lstStyle/>
          <a:p>
            <a:fld id="{4E2849E0-B6DB-4AC3-BCBE-40A6CB3503AD}" type="slidenum">
              <a:rPr lang="en-US" smtClean="0"/>
              <a:t>11</a:t>
            </a:fld>
            <a:endParaRPr lang="en-US"/>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618067" y="1371600"/>
            <a:ext cx="8077200" cy="3200399"/>
          </a:xfrm>
          <a:prstGeom prst="rect">
            <a:avLst/>
          </a:prstGeom>
        </p:spPr>
      </p:pic>
      <p:pic>
        <p:nvPicPr>
          <p:cNvPr id="7" name="Picture 6"/>
          <p:cNvPicPr>
            <a:picLocks noChangeAspect="1"/>
          </p:cNvPicPr>
          <p:nvPr/>
        </p:nvPicPr>
        <p:blipFill>
          <a:blip r:embed="rId3"/>
          <a:stretch>
            <a:fillRect/>
          </a:stretch>
        </p:blipFill>
        <p:spPr>
          <a:xfrm>
            <a:off x="2438400" y="4683151"/>
            <a:ext cx="3587702" cy="1971620"/>
          </a:xfrm>
          <a:prstGeom prst="rect">
            <a:avLst/>
          </a:prstGeom>
        </p:spPr>
      </p:pic>
      <p:sp>
        <p:nvSpPr>
          <p:cNvPr id="8" name="TextBox 7"/>
          <p:cNvSpPr txBox="1"/>
          <p:nvPr/>
        </p:nvSpPr>
        <p:spPr>
          <a:xfrm>
            <a:off x="0" y="6488668"/>
            <a:ext cx="2484783" cy="369332"/>
          </a:xfrm>
          <a:prstGeom prst="rect">
            <a:avLst/>
          </a:prstGeom>
          <a:noFill/>
        </p:spPr>
        <p:txBody>
          <a:bodyPr wrap="none" rtlCol="0">
            <a:spAutoFit/>
          </a:bodyPr>
          <a:lstStyle/>
          <a:p>
            <a:r>
              <a:rPr lang="en-CA" dirty="0" smtClean="0"/>
              <a:t>Fang and Pomeroy, 2016</a:t>
            </a:r>
            <a:endParaRPr lang="en-CA" dirty="0"/>
          </a:p>
        </p:txBody>
      </p:sp>
    </p:spTree>
    <p:extLst>
      <p:ext uri="{BB962C8B-B14F-4D97-AF65-F5344CB8AC3E}">
        <p14:creationId xmlns:p14="http://schemas.microsoft.com/office/powerpoint/2010/main" val="1552013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2849E0-B6DB-4AC3-BCBE-40A6CB3503AD}" type="slidenum">
              <a:rPr lang="en-US" smtClean="0"/>
              <a:t>12</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194008612"/>
              </p:ext>
            </p:extLst>
          </p:nvPr>
        </p:nvGraphicFramePr>
        <p:xfrm>
          <a:off x="21771" y="1371600"/>
          <a:ext cx="8839201" cy="5067574"/>
        </p:xfrm>
        <a:graphic>
          <a:graphicData uri="http://schemas.openxmlformats.org/drawingml/2006/table">
            <a:tbl>
              <a:tblPr firstRow="1" firstCol="1" bandRow="1">
                <a:tableStyleId>{5C22544A-7EE6-4342-B048-85BDC9FD1C3A}</a:tableStyleId>
              </a:tblPr>
              <a:tblGrid>
                <a:gridCol w="3405266"/>
                <a:gridCol w="869430"/>
                <a:gridCol w="4564505"/>
              </a:tblGrid>
              <a:tr h="383827">
                <a:tc gridSpan="2">
                  <a:txBody>
                    <a:bodyPr/>
                    <a:lstStyle/>
                    <a:p>
                      <a:pPr>
                        <a:lnSpc>
                          <a:spcPct val="107000"/>
                        </a:lnSpc>
                        <a:spcAft>
                          <a:spcPts val="0"/>
                        </a:spcAft>
                      </a:pPr>
                      <a:r>
                        <a:rPr lang="en-CA" sz="1800" dirty="0" smtClean="0">
                          <a:effectLst/>
                        </a:rPr>
                        <a:t>Driving </a:t>
                      </a:r>
                      <a:r>
                        <a:rPr lang="en-CA" sz="1800" dirty="0">
                          <a:effectLst/>
                        </a:rPr>
                        <a:t>GCM</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dirty="0">
                          <a:effectLst/>
                        </a:rPr>
                        <a:t>RCM</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9203">
                <a:tc>
                  <a:txBody>
                    <a:bodyPr/>
                    <a:lstStyle/>
                    <a:p>
                      <a:pPr>
                        <a:lnSpc>
                          <a:spcPct val="107000"/>
                        </a:lnSpc>
                        <a:spcAft>
                          <a:spcPts val="0"/>
                        </a:spcAft>
                      </a:pPr>
                      <a:r>
                        <a:rPr lang="en-CA" sz="1600" dirty="0">
                          <a:effectLst/>
                        </a:rPr>
                        <a:t>Community Climate System Model</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CCSM</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Canadian Regional Climate Model, CRCM</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9203">
                <a:tc>
                  <a:txBody>
                    <a:bodyPr/>
                    <a:lstStyle/>
                    <a:p>
                      <a:pPr>
                        <a:lnSpc>
                          <a:spcPct val="107000"/>
                        </a:lnSpc>
                        <a:spcAft>
                          <a:spcPts val="0"/>
                        </a:spcAft>
                      </a:pPr>
                      <a:r>
                        <a:rPr lang="en-CA" sz="1600">
                          <a:effectLst/>
                        </a:rPr>
                        <a:t>Canadian Global Climate Model 3</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CGCM3</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Canadian Regional Climate Model, CRCM</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9367">
                <a:tc>
                  <a:txBody>
                    <a:bodyPr/>
                    <a:lstStyle/>
                    <a:p>
                      <a:pPr>
                        <a:lnSpc>
                          <a:spcPct val="107000"/>
                        </a:lnSpc>
                        <a:spcAft>
                          <a:spcPts val="0"/>
                        </a:spcAft>
                      </a:pPr>
                      <a:r>
                        <a:rPr lang="en-CA" sz="1600">
                          <a:effectLst/>
                        </a:rPr>
                        <a:t>Geophysical Fluid Dynamics Laboratory</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GFDL</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Experimental Climate Prediction-2, ECP2</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4800">
                <a:tc>
                  <a:txBody>
                    <a:bodyPr/>
                    <a:lstStyle/>
                    <a:p>
                      <a:pPr>
                        <a:lnSpc>
                          <a:spcPct val="107000"/>
                        </a:lnSpc>
                        <a:spcAft>
                          <a:spcPts val="0"/>
                        </a:spcAft>
                      </a:pPr>
                      <a:r>
                        <a:rPr lang="en-CA" sz="1600">
                          <a:effectLst/>
                        </a:rPr>
                        <a:t>Geophysical Fluid Dynamics Laboratory</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GFDL</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Hadley Regional Model 3, HRM3</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9203">
                <a:tc>
                  <a:txBody>
                    <a:bodyPr/>
                    <a:lstStyle/>
                    <a:p>
                      <a:pPr>
                        <a:lnSpc>
                          <a:spcPct val="107000"/>
                        </a:lnSpc>
                        <a:spcAft>
                          <a:spcPts val="0"/>
                        </a:spcAft>
                      </a:pPr>
                      <a:r>
                        <a:rPr lang="en-CA" sz="1600">
                          <a:effectLst/>
                        </a:rPr>
                        <a:t>Hadley Centre Coupled Model 3</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HadCM3</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Hadley Regional Model 3, HRM3</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9203">
                <a:tc>
                  <a:txBody>
                    <a:bodyPr/>
                    <a:lstStyle/>
                    <a:p>
                      <a:pPr>
                        <a:lnSpc>
                          <a:spcPct val="107000"/>
                        </a:lnSpc>
                        <a:spcAft>
                          <a:spcPts val="0"/>
                        </a:spcAft>
                      </a:pPr>
                      <a:r>
                        <a:rPr lang="en-CA" sz="1600">
                          <a:effectLst/>
                        </a:rPr>
                        <a:t>Community Climate System Model</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CCSM</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PSU/NCAR mesoscale model, MM5I</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9203">
                <a:tc>
                  <a:txBody>
                    <a:bodyPr/>
                    <a:lstStyle/>
                    <a:p>
                      <a:pPr>
                        <a:lnSpc>
                          <a:spcPct val="107000"/>
                        </a:lnSpc>
                        <a:spcAft>
                          <a:spcPts val="0"/>
                        </a:spcAft>
                      </a:pPr>
                      <a:r>
                        <a:rPr lang="en-CA" sz="1600">
                          <a:effectLst/>
                        </a:rPr>
                        <a:t>Hadley Centre Coupled Model 3</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HadCM3</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PSU/NCAR mesoscale model, MM5I</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9203">
                <a:tc>
                  <a:txBody>
                    <a:bodyPr/>
                    <a:lstStyle/>
                    <a:p>
                      <a:pPr>
                        <a:lnSpc>
                          <a:spcPct val="107000"/>
                        </a:lnSpc>
                        <a:spcAft>
                          <a:spcPts val="0"/>
                        </a:spcAft>
                      </a:pPr>
                      <a:r>
                        <a:rPr lang="en-CA" sz="1600">
                          <a:effectLst/>
                        </a:rPr>
                        <a:t>Canadian Global Climate Model 3</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CGCM3</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Regional Climate Model version 3, RCM3</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3388">
                <a:tc>
                  <a:txBody>
                    <a:bodyPr/>
                    <a:lstStyle/>
                    <a:p>
                      <a:pPr>
                        <a:lnSpc>
                          <a:spcPct val="107000"/>
                        </a:lnSpc>
                        <a:spcAft>
                          <a:spcPts val="0"/>
                        </a:spcAft>
                      </a:pPr>
                      <a:r>
                        <a:rPr lang="en-CA" sz="1600">
                          <a:effectLst/>
                        </a:rPr>
                        <a:t>Geophysical Fluid Dynamics Laboratory</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GFDL</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Regional Climate Model version 3, RCM3</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09600">
                <a:tc>
                  <a:txBody>
                    <a:bodyPr/>
                    <a:lstStyle/>
                    <a:p>
                      <a:pPr>
                        <a:lnSpc>
                          <a:spcPct val="107000"/>
                        </a:lnSpc>
                        <a:spcAft>
                          <a:spcPts val="0"/>
                        </a:spcAft>
                      </a:pPr>
                      <a:r>
                        <a:rPr lang="en-CA" sz="1600">
                          <a:effectLst/>
                        </a:rPr>
                        <a:t>Community Climate System Model</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CCSM</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Weather Research and Forecasting model, updated </a:t>
                      </a:r>
                      <a:r>
                        <a:rPr lang="en-CA" sz="1600" dirty="0" err="1">
                          <a:effectLst/>
                        </a:rPr>
                        <a:t>Grell</a:t>
                      </a:r>
                      <a:r>
                        <a:rPr lang="en-CA" sz="1600" dirty="0">
                          <a:effectLst/>
                        </a:rPr>
                        <a:t> configuration, WRFG</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33400">
                <a:tc>
                  <a:txBody>
                    <a:bodyPr/>
                    <a:lstStyle/>
                    <a:p>
                      <a:pPr>
                        <a:lnSpc>
                          <a:spcPct val="107000"/>
                        </a:lnSpc>
                        <a:spcAft>
                          <a:spcPts val="0"/>
                        </a:spcAft>
                      </a:pPr>
                      <a:r>
                        <a:rPr lang="en-CA" sz="1600">
                          <a:effectLst/>
                        </a:rPr>
                        <a:t>Canadian Global Climate Model 3</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CGCM3</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dirty="0">
                          <a:effectLst/>
                        </a:rPr>
                        <a:t>Weather Research and Forecasting model, updated </a:t>
                      </a:r>
                      <a:r>
                        <a:rPr lang="en-CA" sz="1600" dirty="0" err="1">
                          <a:effectLst/>
                        </a:rPr>
                        <a:t>Grell</a:t>
                      </a:r>
                      <a:r>
                        <a:rPr lang="en-CA" sz="1600" dirty="0">
                          <a:effectLst/>
                        </a:rPr>
                        <a:t> configuration, WRFG</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9" name="Title 1"/>
          <p:cNvSpPr txBox="1">
            <a:spLocks/>
          </p:cNvSpPr>
          <p:nvPr/>
        </p:nvSpPr>
        <p:spPr>
          <a:xfrm>
            <a:off x="457200" y="304800"/>
            <a:ext cx="8229600"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C00000"/>
                </a:solidFill>
              </a:rPr>
              <a:t>North American </a:t>
            </a:r>
            <a:r>
              <a:rPr lang="en-US" sz="2800" b="1" dirty="0" smtClean="0">
                <a:solidFill>
                  <a:srgbClr val="C00000"/>
                </a:solidFill>
              </a:rPr>
              <a:t>Regional </a:t>
            </a:r>
            <a:r>
              <a:rPr lang="en-US" sz="2800" b="1" dirty="0">
                <a:solidFill>
                  <a:srgbClr val="C00000"/>
                </a:solidFill>
              </a:rPr>
              <a:t>Climate Change Assessment Program (NARCCAP)</a:t>
            </a:r>
          </a:p>
        </p:txBody>
      </p:sp>
    </p:spTree>
    <p:extLst>
      <p:ext uri="{BB962C8B-B14F-4D97-AF65-F5344CB8AC3E}">
        <p14:creationId xmlns:p14="http://schemas.microsoft.com/office/powerpoint/2010/main" val="2070163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11678"/>
            <a:ext cx="8229600" cy="1143000"/>
          </a:xfrm>
        </p:spPr>
        <p:txBody>
          <a:bodyPr>
            <a:normAutofit/>
          </a:bodyPr>
          <a:lstStyle/>
          <a:p>
            <a:r>
              <a:rPr lang="en-US" sz="2800" b="1" dirty="0" smtClean="0">
                <a:solidFill>
                  <a:srgbClr val="C00000"/>
                </a:solidFill>
              </a:rPr>
              <a:t>Model bias in the current climate</a:t>
            </a:r>
            <a:endParaRPr lang="en-US" sz="2800" b="1" dirty="0">
              <a:solidFill>
                <a:srgbClr val="C00000"/>
              </a:solidFill>
            </a:endParaRPr>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1" name="Rectangle 4"/>
          <p:cNvSpPr>
            <a:spLocks noChangeArrowheads="1"/>
          </p:cNvSpPr>
          <p:nvPr/>
        </p:nvSpPr>
        <p:spPr bwMode="auto">
          <a:xfrm>
            <a:off x="838200" y="220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1765621365"/>
              </p:ext>
            </p:extLst>
          </p:nvPr>
        </p:nvGraphicFramePr>
        <p:xfrm>
          <a:off x="0" y="766437"/>
          <a:ext cx="9359081" cy="5105400"/>
        </p:xfrm>
        <a:graphic>
          <a:graphicData uri="http://schemas.openxmlformats.org/presentationml/2006/ole">
            <mc:AlternateContent xmlns:mc="http://schemas.openxmlformats.org/markup-compatibility/2006">
              <mc:Choice xmlns:v="urn:schemas-microsoft-com:vml" Requires="v">
                <p:oleObj spid="_x0000_s1098" name="Acrobat Document" r:id="rId4" imgW="6034986" imgH="3291840" progId="AcroExch.Document.DC">
                  <p:embed/>
                </p:oleObj>
              </mc:Choice>
              <mc:Fallback>
                <p:oleObj name="Acrobat Document" r:id="rId4" imgW="6034986" imgH="3291840" progId="AcroExch.Document.DC">
                  <p:embed/>
                  <p:pic>
                    <p:nvPicPr>
                      <p:cNvPr id="0" name=""/>
                      <p:cNvPicPr/>
                      <p:nvPr/>
                    </p:nvPicPr>
                    <p:blipFill>
                      <a:blip r:embed="rId5"/>
                      <a:stretch>
                        <a:fillRect/>
                      </a:stretch>
                    </p:blipFill>
                    <p:spPr>
                      <a:xfrm>
                        <a:off x="0" y="766437"/>
                        <a:ext cx="9359081" cy="5105400"/>
                      </a:xfrm>
                      <a:prstGeom prst="rect">
                        <a:avLst/>
                      </a:prstGeom>
                    </p:spPr>
                  </p:pic>
                </p:oleObj>
              </mc:Fallback>
            </mc:AlternateContent>
          </a:graphicData>
        </a:graphic>
      </p:graphicFrame>
      <p:sp>
        <p:nvSpPr>
          <p:cNvPr id="8" name="Rectangle 7"/>
          <p:cNvSpPr/>
          <p:nvPr/>
        </p:nvSpPr>
        <p:spPr>
          <a:xfrm>
            <a:off x="0" y="5943600"/>
            <a:ext cx="9144000" cy="923330"/>
          </a:xfrm>
          <a:prstGeom prst="rect">
            <a:avLst/>
          </a:prstGeom>
          <a:solidFill>
            <a:schemeClr val="tx1">
              <a:lumMod val="95000"/>
              <a:lumOff val="5000"/>
            </a:schemeClr>
          </a:solidFill>
        </p:spPr>
        <p:txBody>
          <a:bodyPr wrap="square">
            <a:spAutoFit/>
          </a:bodyPr>
          <a:lstStyle/>
          <a:p>
            <a:pPr indent="-285750" algn="just">
              <a:buSzPct val="100000"/>
              <a:buBlip>
                <a:blip r:embed="rId6"/>
              </a:buBlip>
            </a:pPr>
            <a:r>
              <a:rPr lang="en-CA" dirty="0" smtClean="0">
                <a:solidFill>
                  <a:schemeClr val="bg1"/>
                </a:solidFill>
              </a:rPr>
              <a:t>Seasonal </a:t>
            </a:r>
            <a:r>
              <a:rPr lang="en-CA" dirty="0">
                <a:solidFill>
                  <a:schemeClr val="bg1"/>
                </a:solidFill>
              </a:rPr>
              <a:t>bias and daily statistical deviations are much worse.</a:t>
            </a:r>
          </a:p>
          <a:p>
            <a:pPr indent="-285750">
              <a:buSzPct val="100000"/>
              <a:buBlip>
                <a:blip r:embed="rId6"/>
              </a:buBlip>
            </a:pPr>
            <a:r>
              <a:rPr lang="en-CA" dirty="0">
                <a:solidFill>
                  <a:schemeClr val="bg1"/>
                </a:solidFill>
              </a:rPr>
              <a:t>Humidity and wind speed are poorly </a:t>
            </a:r>
            <a:r>
              <a:rPr lang="en-CA" dirty="0" smtClean="0">
                <a:solidFill>
                  <a:schemeClr val="bg1"/>
                </a:solidFill>
              </a:rPr>
              <a:t>represented</a:t>
            </a:r>
          </a:p>
          <a:p>
            <a:pPr indent="-285750">
              <a:buSzPct val="100000"/>
              <a:buBlip>
                <a:blip r:embed="rId6"/>
              </a:buBlip>
            </a:pPr>
            <a:r>
              <a:rPr lang="en-CA" dirty="0" smtClean="0">
                <a:solidFill>
                  <a:schemeClr val="bg1"/>
                </a:solidFill>
              </a:rPr>
              <a:t>Large </a:t>
            </a:r>
            <a:r>
              <a:rPr lang="en-CA" dirty="0">
                <a:solidFill>
                  <a:schemeClr val="bg1"/>
                </a:solidFill>
              </a:rPr>
              <a:t>bias and poor physical basis of statistical downscaling is a serious problem</a:t>
            </a:r>
            <a:r>
              <a:rPr lang="en-CA" dirty="0" smtClean="0">
                <a:solidFill>
                  <a:schemeClr val="bg1"/>
                </a:solidFill>
              </a:rPr>
              <a:t>!!!</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4E2849E0-B6DB-4AC3-BCBE-40A6CB3503AD}" type="slidenum">
              <a:rPr lang="en-US" smtClean="0"/>
              <a:t>13</a:t>
            </a:fld>
            <a:endParaRPr lang="en-US" dirty="0"/>
          </a:p>
        </p:txBody>
      </p:sp>
    </p:spTree>
    <p:extLst>
      <p:ext uri="{BB962C8B-B14F-4D97-AF65-F5344CB8AC3E}">
        <p14:creationId xmlns:p14="http://schemas.microsoft.com/office/powerpoint/2010/main" val="16151963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274638"/>
            <a:ext cx="8991600" cy="1143000"/>
          </a:xfrm>
        </p:spPr>
        <p:txBody>
          <a:bodyPr>
            <a:normAutofit/>
          </a:bodyPr>
          <a:lstStyle/>
          <a:p>
            <a:r>
              <a:rPr lang="en-CA" sz="3600" dirty="0" smtClean="0"/>
              <a:t>RCM and OBS Temperature for Current Climate</a:t>
            </a:r>
            <a:endParaRPr lang="en-CA" sz="3600" dirty="0"/>
          </a:p>
        </p:txBody>
      </p:sp>
      <p:sp>
        <p:nvSpPr>
          <p:cNvPr id="4" name="Slide Number Placeholder 3"/>
          <p:cNvSpPr>
            <a:spLocks noGrp="1"/>
          </p:cNvSpPr>
          <p:nvPr>
            <p:ph type="sldNum" sz="quarter" idx="12"/>
          </p:nvPr>
        </p:nvSpPr>
        <p:spPr/>
        <p:txBody>
          <a:bodyPr/>
          <a:lstStyle/>
          <a:p>
            <a:fld id="{4E2849E0-B6DB-4AC3-BCBE-40A6CB3503AD}" type="slidenum">
              <a:rPr lang="en-US" smtClean="0"/>
              <a:t>14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65" y="1327150"/>
            <a:ext cx="10089930" cy="5029200"/>
          </a:xfrm>
          <a:prstGeom prst="rect">
            <a:avLst/>
          </a:prstGeom>
        </p:spPr>
      </p:pic>
      <p:sp>
        <p:nvSpPr>
          <p:cNvPr id="7" name="TextBox 6"/>
          <p:cNvSpPr txBox="1"/>
          <p:nvPr/>
        </p:nvSpPr>
        <p:spPr>
          <a:xfrm>
            <a:off x="914400" y="1905000"/>
            <a:ext cx="1213922" cy="369332"/>
          </a:xfrm>
          <a:prstGeom prst="rect">
            <a:avLst/>
          </a:prstGeom>
          <a:noFill/>
        </p:spPr>
        <p:txBody>
          <a:bodyPr wrap="none" rtlCol="0">
            <a:spAutoFit/>
          </a:bodyPr>
          <a:lstStyle/>
          <a:p>
            <a:r>
              <a:rPr lang="en-CA" dirty="0" smtClean="0"/>
              <a:t>Wolf Creek</a:t>
            </a:r>
            <a:endParaRPr lang="en-CA" dirty="0"/>
          </a:p>
        </p:txBody>
      </p:sp>
      <p:sp>
        <p:nvSpPr>
          <p:cNvPr id="8" name="TextBox 7"/>
          <p:cNvSpPr txBox="1"/>
          <p:nvPr/>
        </p:nvSpPr>
        <p:spPr>
          <a:xfrm>
            <a:off x="4800600" y="1926771"/>
            <a:ext cx="1620444" cy="369332"/>
          </a:xfrm>
          <a:prstGeom prst="rect">
            <a:avLst/>
          </a:prstGeom>
          <a:noFill/>
        </p:spPr>
        <p:txBody>
          <a:bodyPr wrap="none" rtlCol="0">
            <a:spAutoFit/>
          </a:bodyPr>
          <a:lstStyle/>
          <a:p>
            <a:r>
              <a:rPr lang="en-CA" dirty="0" smtClean="0"/>
              <a:t>Reynolds Creek</a:t>
            </a:r>
            <a:endParaRPr lang="en-CA" dirty="0"/>
          </a:p>
        </p:txBody>
      </p:sp>
    </p:spTree>
    <p:extLst>
      <p:ext uri="{BB962C8B-B14F-4D97-AF65-F5344CB8AC3E}">
        <p14:creationId xmlns:p14="http://schemas.microsoft.com/office/powerpoint/2010/main" val="2788690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658" y="274638"/>
            <a:ext cx="9006142" cy="1143000"/>
          </a:xfrm>
        </p:spPr>
        <p:txBody>
          <a:bodyPr>
            <a:normAutofit/>
          </a:bodyPr>
          <a:lstStyle/>
          <a:p>
            <a:r>
              <a:rPr lang="en-CA" sz="3600" dirty="0" smtClean="0"/>
              <a:t>RCM and OBS Precipitation for Current Climate </a:t>
            </a:r>
            <a:endParaRPr lang="en-CA" sz="3600" dirty="0"/>
          </a:p>
        </p:txBody>
      </p:sp>
      <p:sp>
        <p:nvSpPr>
          <p:cNvPr id="4" name="Slide Number Placeholder 3"/>
          <p:cNvSpPr>
            <a:spLocks noGrp="1"/>
          </p:cNvSpPr>
          <p:nvPr>
            <p:ph type="sldNum" sz="quarter" idx="12"/>
          </p:nvPr>
        </p:nvSpPr>
        <p:spPr/>
        <p:txBody>
          <a:bodyPr/>
          <a:lstStyle/>
          <a:p>
            <a:fld id="{4E2849E0-B6DB-4AC3-BCBE-40A6CB3503AD}" type="slidenum">
              <a:rPr lang="en-US" smtClean="0"/>
              <a:t>15</a:t>
            </a:fld>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63" t="4183" r="5606" b="2570"/>
          <a:stretch/>
        </p:blipFill>
        <p:spPr>
          <a:xfrm>
            <a:off x="61658" y="1752600"/>
            <a:ext cx="9101392" cy="4866074"/>
          </a:xfrm>
          <a:prstGeom prst="rect">
            <a:avLst/>
          </a:prstGeom>
        </p:spPr>
      </p:pic>
      <p:sp>
        <p:nvSpPr>
          <p:cNvPr id="7" name="TextBox 6"/>
          <p:cNvSpPr txBox="1"/>
          <p:nvPr/>
        </p:nvSpPr>
        <p:spPr>
          <a:xfrm>
            <a:off x="838200" y="2057400"/>
            <a:ext cx="1213922" cy="369332"/>
          </a:xfrm>
          <a:prstGeom prst="rect">
            <a:avLst/>
          </a:prstGeom>
          <a:noFill/>
        </p:spPr>
        <p:txBody>
          <a:bodyPr wrap="none" rtlCol="0">
            <a:spAutoFit/>
          </a:bodyPr>
          <a:lstStyle/>
          <a:p>
            <a:r>
              <a:rPr lang="en-CA" dirty="0" smtClean="0"/>
              <a:t>Wolf Creek</a:t>
            </a:r>
            <a:endParaRPr lang="en-CA" dirty="0"/>
          </a:p>
        </p:txBody>
      </p:sp>
      <p:sp>
        <p:nvSpPr>
          <p:cNvPr id="8" name="TextBox 7"/>
          <p:cNvSpPr txBox="1"/>
          <p:nvPr/>
        </p:nvSpPr>
        <p:spPr>
          <a:xfrm>
            <a:off x="5029200" y="2035629"/>
            <a:ext cx="1620444" cy="369332"/>
          </a:xfrm>
          <a:prstGeom prst="rect">
            <a:avLst/>
          </a:prstGeom>
          <a:noFill/>
        </p:spPr>
        <p:txBody>
          <a:bodyPr wrap="none" rtlCol="0">
            <a:spAutoFit/>
          </a:bodyPr>
          <a:lstStyle/>
          <a:p>
            <a:r>
              <a:rPr lang="en-CA" dirty="0" smtClean="0"/>
              <a:t>Reynolds Creek</a:t>
            </a:r>
            <a:endParaRPr lang="en-CA" dirty="0"/>
          </a:p>
        </p:txBody>
      </p:sp>
    </p:spTree>
    <p:extLst>
      <p:ext uri="{BB962C8B-B14F-4D97-AF65-F5344CB8AC3E}">
        <p14:creationId xmlns:p14="http://schemas.microsoft.com/office/powerpoint/2010/main" val="1393550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274638"/>
            <a:ext cx="8610600" cy="1143000"/>
          </a:xfrm>
        </p:spPr>
        <p:txBody>
          <a:bodyPr>
            <a:normAutofit fontScale="90000"/>
          </a:bodyPr>
          <a:lstStyle/>
          <a:p>
            <a:r>
              <a:rPr lang="en-CA" dirty="0" smtClean="0"/>
              <a:t>Wolf Creek Dry Days Obs. &amp; WRFG RCM</a:t>
            </a:r>
            <a:endParaRPr lang="en-CA" dirty="0"/>
          </a:p>
        </p:txBody>
      </p:sp>
      <p:sp>
        <p:nvSpPr>
          <p:cNvPr id="4" name="Slide Number Placeholder 3"/>
          <p:cNvSpPr>
            <a:spLocks noGrp="1"/>
          </p:cNvSpPr>
          <p:nvPr>
            <p:ph type="sldNum" sz="quarter" idx="12"/>
          </p:nvPr>
        </p:nvSpPr>
        <p:spPr/>
        <p:txBody>
          <a:bodyPr/>
          <a:lstStyle/>
          <a:p>
            <a:fld id="{4E2849E0-B6DB-4AC3-BCBE-40A6CB3503AD}" type="slidenum">
              <a:rPr lang="en-US" smtClean="0"/>
              <a:t>16</a:t>
            </a:fld>
            <a:endParaRPr lang="en-US"/>
          </a:p>
        </p:txBody>
      </p:sp>
      <p:graphicFrame>
        <p:nvGraphicFramePr>
          <p:cNvPr id="6" name="Chart 5"/>
          <p:cNvGraphicFramePr/>
          <p:nvPr>
            <p:extLst>
              <p:ext uri="{D42A27DB-BD31-4B8C-83A1-F6EECF244321}">
                <p14:modId xmlns:p14="http://schemas.microsoft.com/office/powerpoint/2010/main" val="2261331330"/>
              </p:ext>
            </p:extLst>
          </p:nvPr>
        </p:nvGraphicFramePr>
        <p:xfrm>
          <a:off x="76200" y="1219200"/>
          <a:ext cx="8991600" cy="513715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600200" y="6019800"/>
            <a:ext cx="6545061" cy="369332"/>
          </a:xfrm>
          <a:prstGeom prst="rect">
            <a:avLst/>
          </a:prstGeom>
          <a:noFill/>
        </p:spPr>
        <p:txBody>
          <a:bodyPr wrap="none" rtlCol="0">
            <a:spAutoFit/>
          </a:bodyPr>
          <a:lstStyle/>
          <a:p>
            <a:r>
              <a:rPr lang="en-CA" dirty="0" smtClean="0"/>
              <a:t>RCM has too many dry days – particularly in spring during peak flow</a:t>
            </a:r>
            <a:endParaRPr lang="en-CA" dirty="0"/>
          </a:p>
        </p:txBody>
      </p:sp>
    </p:spTree>
    <p:extLst>
      <p:ext uri="{BB962C8B-B14F-4D97-AF65-F5344CB8AC3E}">
        <p14:creationId xmlns:p14="http://schemas.microsoft.com/office/powerpoint/2010/main" val="3275795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b="1" dirty="0" smtClean="0">
                <a:solidFill>
                  <a:srgbClr val="C00000"/>
                </a:solidFill>
              </a:rPr>
              <a:t>Pseudo Future Climate Method (PFC)</a:t>
            </a:r>
            <a:endParaRPr lang="en-CA" sz="2800" b="1" dirty="0">
              <a:solidFill>
                <a:srgbClr val="C00000"/>
              </a:solidFill>
            </a:endParaRPr>
          </a:p>
        </p:txBody>
      </p:sp>
      <p:sp>
        <p:nvSpPr>
          <p:cNvPr id="3" name="Content Placeholder 2"/>
          <p:cNvSpPr>
            <a:spLocks noGrp="1"/>
          </p:cNvSpPr>
          <p:nvPr>
            <p:ph idx="1"/>
          </p:nvPr>
        </p:nvSpPr>
        <p:spPr>
          <a:xfrm>
            <a:off x="457200" y="1600199"/>
            <a:ext cx="8229600" cy="5121275"/>
          </a:xfrm>
        </p:spPr>
        <p:txBody>
          <a:bodyPr>
            <a:normAutofit fontScale="85000" lnSpcReduction="10000"/>
          </a:bodyPr>
          <a:lstStyle/>
          <a:p>
            <a:r>
              <a:rPr lang="en-CA" dirty="0" smtClean="0"/>
              <a:t>PFC </a:t>
            </a:r>
            <a:r>
              <a:rPr lang="en-CA" dirty="0"/>
              <a:t>approach is introduced in this research adapted from the </a:t>
            </a:r>
            <a:r>
              <a:rPr lang="en-CA" dirty="0" smtClean="0"/>
              <a:t>Pseudo Global Warming </a:t>
            </a:r>
            <a:r>
              <a:rPr lang="en-CA" dirty="0"/>
              <a:t>method to develop the perturbed climatic fields </a:t>
            </a:r>
            <a:r>
              <a:rPr lang="en-CA" dirty="0" smtClean="0"/>
              <a:t>based:</a:t>
            </a:r>
          </a:p>
          <a:p>
            <a:pPr marL="0" indent="0">
              <a:buNone/>
            </a:pPr>
            <a:endParaRPr lang="en-CA" sz="1900" dirty="0"/>
          </a:p>
          <a:p>
            <a:pPr marL="0" algn="just">
              <a:buSzPct val="100000"/>
              <a:buBlip>
                <a:blip r:embed="rId2"/>
              </a:buBlip>
            </a:pPr>
            <a:r>
              <a:rPr lang="en-CA" sz="2800" dirty="0" smtClean="0"/>
              <a:t>current </a:t>
            </a:r>
            <a:r>
              <a:rPr lang="en-CA" sz="2800" dirty="0"/>
              <a:t>monthly 30--year climatology subtracted from the future monthly 30--year climatology</a:t>
            </a:r>
            <a:r>
              <a:rPr lang="en-CA" sz="2800" dirty="0" smtClean="0"/>
              <a:t>.</a:t>
            </a:r>
          </a:p>
          <a:p>
            <a:pPr marL="0" algn="just">
              <a:buSzPct val="100000"/>
              <a:buBlip>
                <a:blip r:embed="rId2"/>
              </a:buBlip>
            </a:pPr>
            <a:endParaRPr lang="en-CA" dirty="0" smtClean="0"/>
          </a:p>
          <a:p>
            <a:pPr marL="0" algn="just">
              <a:buSzPct val="100000"/>
              <a:buBlip>
                <a:blip r:embed="rId2"/>
              </a:buBlip>
            </a:pPr>
            <a:endParaRPr lang="en-CA" dirty="0" smtClean="0"/>
          </a:p>
          <a:p>
            <a:pPr marL="0" indent="0" algn="just">
              <a:buSzPct val="100000"/>
              <a:buNone/>
            </a:pPr>
            <a:endParaRPr lang="en-CA" dirty="0" smtClean="0"/>
          </a:p>
          <a:p>
            <a:pPr marL="0" algn="just">
              <a:buSzPct val="100000"/>
              <a:buBlip>
                <a:blip r:embed="rId2"/>
              </a:buBlip>
            </a:pPr>
            <a:r>
              <a:rPr lang="en-CA" sz="2800" dirty="0" smtClean="0"/>
              <a:t>Observed atmospheric variables</a:t>
            </a:r>
            <a:endParaRPr lang="en-CA" sz="2800" dirty="0"/>
          </a:p>
          <a:p>
            <a:pPr marL="0" indent="0">
              <a:buNone/>
            </a:pPr>
            <a:endParaRPr lang="en-CA" dirty="0" smtClean="0"/>
          </a:p>
          <a:p>
            <a:pPr marL="0" indent="0">
              <a:buNone/>
            </a:pPr>
            <a:r>
              <a:rPr lang="en-US" b="1" dirty="0" smtClean="0">
                <a:solidFill>
                  <a:srgbClr val="FF0000"/>
                </a:solidFill>
              </a:rPr>
              <a:t>Current period: 1971-2000  -  Future period :   </a:t>
            </a:r>
            <a:r>
              <a:rPr lang="en-US" b="1" dirty="0">
                <a:solidFill>
                  <a:srgbClr val="FF0000"/>
                </a:solidFill>
              </a:rPr>
              <a:t>2041-2070</a:t>
            </a:r>
          </a:p>
          <a:p>
            <a:pPr marL="0" indent="0">
              <a:buNone/>
            </a:pPr>
            <a:endParaRPr lang="en-CA" dirty="0"/>
          </a:p>
        </p:txBody>
      </p:sp>
      <p:sp>
        <p:nvSpPr>
          <p:cNvPr id="5" name="Slide Number Placeholder 4"/>
          <p:cNvSpPr>
            <a:spLocks noGrp="1"/>
          </p:cNvSpPr>
          <p:nvPr>
            <p:ph type="sldNum" sz="quarter" idx="12"/>
          </p:nvPr>
        </p:nvSpPr>
        <p:spPr/>
        <p:txBody>
          <a:bodyPr/>
          <a:lstStyle/>
          <a:p>
            <a:fld id="{4E2849E0-B6DB-4AC3-BCBE-40A6CB3503AD}" type="slidenum">
              <a:rPr lang="en-US" smtClean="0"/>
              <a:t>17</a:t>
            </a:fld>
            <a:endParaRPr lang="en-US"/>
          </a:p>
        </p:txBody>
      </p:sp>
      <p:sp>
        <p:nvSpPr>
          <p:cNvPr id="7" name="Cross 6"/>
          <p:cNvSpPr/>
          <p:nvPr/>
        </p:nvSpPr>
        <p:spPr>
          <a:xfrm>
            <a:off x="2590800" y="3962400"/>
            <a:ext cx="1066800" cy="1066800"/>
          </a:xfrm>
          <a:prstGeom prst="plus">
            <a:avLst>
              <a:gd name="adj" fmla="val 4513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052413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7775"/>
          </a:xfrm>
        </p:spPr>
        <p:txBody>
          <a:bodyPr>
            <a:normAutofit/>
          </a:bodyPr>
          <a:lstStyle/>
          <a:p>
            <a:r>
              <a:rPr lang="en-US" sz="2800" b="1" dirty="0" smtClean="0">
                <a:solidFill>
                  <a:srgbClr val="C00000"/>
                </a:solidFill>
              </a:rPr>
              <a:t>Changes </a:t>
            </a:r>
            <a:r>
              <a:rPr lang="en-US" sz="2800" b="1" dirty="0">
                <a:solidFill>
                  <a:srgbClr val="C00000"/>
                </a:solidFill>
              </a:rPr>
              <a:t>applied </a:t>
            </a:r>
            <a:r>
              <a:rPr lang="en-US" sz="2800" b="1" dirty="0" smtClean="0">
                <a:solidFill>
                  <a:srgbClr val="C00000"/>
                </a:solidFill>
              </a:rPr>
              <a:t>in Pseudo Future Climate Method (PFC)</a:t>
            </a:r>
            <a:endParaRPr lang="en-US" sz="2800" b="1" dirty="0">
              <a:solidFill>
                <a:srgbClr val="C00000"/>
              </a:solidFill>
            </a:endParaRPr>
          </a:p>
        </p:txBody>
      </p:sp>
      <p:sp>
        <p:nvSpPr>
          <p:cNvPr id="6" name="Rectangle 5"/>
          <p:cNvSpPr/>
          <p:nvPr/>
        </p:nvSpPr>
        <p:spPr>
          <a:xfrm>
            <a:off x="-3464" y="5790223"/>
            <a:ext cx="9144000" cy="1046440"/>
          </a:xfrm>
          <a:prstGeom prst="rect">
            <a:avLst/>
          </a:prstGeom>
          <a:solidFill>
            <a:schemeClr val="tx1">
              <a:lumMod val="95000"/>
              <a:lumOff val="5000"/>
            </a:schemeClr>
          </a:solidFill>
        </p:spPr>
        <p:txBody>
          <a:bodyPr wrap="square">
            <a:spAutoFit/>
          </a:bodyPr>
          <a:lstStyle/>
          <a:p>
            <a:pPr indent="-285750" algn="just">
              <a:buSzPct val="100000"/>
              <a:buBlip>
                <a:blip r:embed="rId2"/>
              </a:buBlip>
            </a:pPr>
            <a:endParaRPr lang="en-US" sz="700" dirty="0" smtClean="0">
              <a:solidFill>
                <a:schemeClr val="bg1"/>
              </a:solidFill>
            </a:endParaRPr>
          </a:p>
          <a:p>
            <a:pPr indent="-285750" algn="just">
              <a:buSzPct val="100000"/>
              <a:buBlip>
                <a:blip r:embed="rId2"/>
              </a:buBlip>
            </a:pPr>
            <a:r>
              <a:rPr lang="en-US" dirty="0" smtClean="0">
                <a:solidFill>
                  <a:schemeClr val="bg1"/>
                </a:solidFill>
              </a:rPr>
              <a:t>Control </a:t>
            </a:r>
            <a:r>
              <a:rPr lang="en-US" dirty="0">
                <a:solidFill>
                  <a:schemeClr val="bg1"/>
                </a:solidFill>
              </a:rPr>
              <a:t>period: (1993-2011) for Wolf Creek Research Basin, (1983-2008) for Reynolds Mountain East, and (2006-2014) for Marmot Creek Research Basin</a:t>
            </a:r>
          </a:p>
          <a:p>
            <a:pPr algn="just">
              <a:buSzPct val="100000"/>
              <a:buBlip>
                <a:blip r:embed="rId2"/>
              </a:buBlip>
            </a:pPr>
            <a:r>
              <a:rPr lang="en-US" dirty="0">
                <a:solidFill>
                  <a:schemeClr val="bg1"/>
                </a:solidFill>
              </a:rPr>
              <a:t> </a:t>
            </a:r>
            <a:r>
              <a:rPr lang="en-US" dirty="0" smtClean="0">
                <a:solidFill>
                  <a:schemeClr val="bg1"/>
                </a:solidFill>
              </a:rPr>
              <a:t>Pseudo-Future Climate (PFC): </a:t>
            </a:r>
            <a:r>
              <a:rPr lang="en-US" dirty="0">
                <a:solidFill>
                  <a:schemeClr val="bg1"/>
                </a:solidFill>
              </a:rPr>
              <a:t>based on ∆P, ∆Ta, ∆RH, ∆u </a:t>
            </a:r>
            <a:r>
              <a:rPr lang="en-US" dirty="0" smtClean="0">
                <a:solidFill>
                  <a:schemeClr val="bg1"/>
                </a:solidFill>
              </a:rPr>
              <a:t>+ Observed control period</a:t>
            </a:r>
          </a:p>
        </p:txBody>
      </p:sp>
      <p:pic>
        <p:nvPicPr>
          <p:cNvPr id="9" name="Content Placeholder 8"/>
          <p:cNvPicPr>
            <a:picLocks noGrp="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720000" y="533400"/>
            <a:ext cx="8280000" cy="522000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38100" y="5715000"/>
            <a:ext cx="1159292" cy="369332"/>
          </a:xfrm>
          <a:prstGeom prst="rect">
            <a:avLst/>
          </a:prstGeom>
        </p:spPr>
        <p:txBody>
          <a:bodyPr wrap="none">
            <a:spAutoFit/>
          </a:bodyPr>
          <a:lstStyle/>
          <a:p>
            <a:pPr algn="just">
              <a:buSzPct val="100000"/>
            </a:pPr>
            <a:r>
              <a:rPr lang="en-US" b="1" dirty="0">
                <a:solidFill>
                  <a:srgbClr val="FFFF00"/>
                </a:solidFill>
              </a:rPr>
              <a:t>Scenarios:</a:t>
            </a:r>
          </a:p>
        </p:txBody>
      </p:sp>
      <p:sp>
        <p:nvSpPr>
          <p:cNvPr id="4" name="Slide Number Placeholder 3"/>
          <p:cNvSpPr>
            <a:spLocks noGrp="1"/>
          </p:cNvSpPr>
          <p:nvPr>
            <p:ph type="sldNum" sz="quarter" idx="12"/>
          </p:nvPr>
        </p:nvSpPr>
        <p:spPr/>
        <p:txBody>
          <a:bodyPr/>
          <a:lstStyle/>
          <a:p>
            <a:fld id="{4E2849E0-B6DB-4AC3-BCBE-40A6CB3503AD}" type="slidenum">
              <a:rPr lang="en-US" smtClean="0"/>
              <a:t>18</a:t>
            </a:fld>
            <a:endParaRPr lang="en-US" dirty="0"/>
          </a:p>
        </p:txBody>
      </p:sp>
    </p:spTree>
    <p:extLst>
      <p:ext uri="{BB962C8B-B14F-4D97-AF65-F5344CB8AC3E}">
        <p14:creationId xmlns:p14="http://schemas.microsoft.com/office/powerpoint/2010/main" val="9193696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2066568734"/>
              </p:ext>
            </p:extLst>
          </p:nvPr>
        </p:nvGraphicFramePr>
        <p:xfrm>
          <a:off x="914400" y="-1386344"/>
          <a:ext cx="7010400" cy="9920744"/>
        </p:xfrm>
        <a:graphic>
          <a:graphicData uri="http://schemas.openxmlformats.org/presentationml/2006/ole">
            <mc:AlternateContent xmlns:mc="http://schemas.openxmlformats.org/markup-compatibility/2006">
              <mc:Choice xmlns:v="urn:schemas-microsoft-com:vml" Requires="v">
                <p:oleObj spid="_x0000_s3122" name="Acrobat Document" r:id="rId4" imgW="5667172" imgH="8019870" progId="AcroExch.Document.DC">
                  <p:embed/>
                </p:oleObj>
              </mc:Choice>
              <mc:Fallback>
                <p:oleObj name="Acrobat Document" r:id="rId4" imgW="5667172" imgH="8019870" progId="AcroExch.Document.DC">
                  <p:embed/>
                  <p:pic>
                    <p:nvPicPr>
                      <p:cNvPr id="0" name=""/>
                      <p:cNvPicPr/>
                      <p:nvPr/>
                    </p:nvPicPr>
                    <p:blipFill>
                      <a:blip r:embed="rId5"/>
                      <a:stretch>
                        <a:fillRect/>
                      </a:stretch>
                    </p:blipFill>
                    <p:spPr>
                      <a:xfrm>
                        <a:off x="914400" y="-1386344"/>
                        <a:ext cx="7010400" cy="9920744"/>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fld id="{4E2849E0-B6DB-4AC3-BCBE-40A6CB3503AD}" type="slidenum">
              <a:rPr lang="en-US" smtClean="0"/>
              <a:t>19</a:t>
            </a:fld>
            <a:endParaRPr lang="en-US" dirty="0"/>
          </a:p>
        </p:txBody>
      </p:sp>
      <p:sp>
        <p:nvSpPr>
          <p:cNvPr id="2" name="Title 1"/>
          <p:cNvSpPr>
            <a:spLocks noGrp="1"/>
          </p:cNvSpPr>
          <p:nvPr>
            <p:ph type="title"/>
          </p:nvPr>
        </p:nvSpPr>
        <p:spPr>
          <a:xfrm>
            <a:off x="0" y="25400"/>
            <a:ext cx="9067800" cy="411162"/>
          </a:xfrm>
        </p:spPr>
        <p:txBody>
          <a:bodyPr>
            <a:noAutofit/>
          </a:bodyPr>
          <a:lstStyle/>
          <a:p>
            <a:r>
              <a:rPr lang="en-CA" sz="2800" b="1" dirty="0">
                <a:solidFill>
                  <a:srgbClr val="C00000"/>
                </a:solidFill>
              </a:rPr>
              <a:t>Mountains under climate and transient vegetation changes</a:t>
            </a:r>
          </a:p>
        </p:txBody>
      </p:sp>
    </p:spTree>
    <p:extLst>
      <p:ext uri="{BB962C8B-B14F-4D97-AF65-F5344CB8AC3E}">
        <p14:creationId xmlns:p14="http://schemas.microsoft.com/office/powerpoint/2010/main" val="14279451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8600" y="592666"/>
            <a:ext cx="8686800" cy="5655733"/>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4800" b="1" dirty="0"/>
              <a:t>Objectives:</a:t>
            </a:r>
            <a:endParaRPr lang="en-CA" dirty="0"/>
          </a:p>
          <a:p>
            <a:pPr algn="just">
              <a:buSzPct val="100000"/>
              <a:buBlip>
                <a:blip r:embed="rId2"/>
              </a:buBlip>
            </a:pPr>
            <a:endParaRPr lang="en-CA" dirty="0"/>
          </a:p>
          <a:p>
            <a:pPr algn="just">
              <a:buSzPct val="100000"/>
            </a:pPr>
            <a:endParaRPr lang="en-CA" dirty="0"/>
          </a:p>
          <a:p>
            <a:pPr algn="just">
              <a:buSzPct val="100000"/>
              <a:buBlip>
                <a:blip r:embed="rId2"/>
              </a:buBlip>
            </a:pPr>
            <a:r>
              <a:rPr lang="en-CA" dirty="0"/>
              <a:t>assess the variability and uncertainty in estimations of future alpine hydrological processes and basin hydrology due to uncertainty in climate models;</a:t>
            </a:r>
          </a:p>
          <a:p>
            <a:pPr algn="just">
              <a:buSzPct val="100000"/>
            </a:pPr>
            <a:endParaRPr lang="en-CA" dirty="0"/>
          </a:p>
          <a:p>
            <a:pPr algn="just">
              <a:buSzPct val="100000"/>
              <a:buBlip>
                <a:blip r:embed="rId2"/>
              </a:buBlip>
            </a:pPr>
            <a:r>
              <a:rPr lang="en-CA" dirty="0"/>
              <a:t>determine the response of simulated alpine hydrology to climate change and associated transient vegetation change in selected headwaters of the North American Cordillera</a:t>
            </a:r>
            <a:r>
              <a:rPr lang="en-CA" dirty="0" smtClean="0"/>
              <a:t>.</a:t>
            </a:r>
            <a:endParaRPr lang="en-CA" dirty="0"/>
          </a:p>
        </p:txBody>
      </p:sp>
      <p:sp>
        <p:nvSpPr>
          <p:cNvPr id="5" name="Slide Number Placeholder 4"/>
          <p:cNvSpPr>
            <a:spLocks noGrp="1"/>
          </p:cNvSpPr>
          <p:nvPr>
            <p:ph type="sldNum" sz="quarter" idx="12"/>
          </p:nvPr>
        </p:nvSpPr>
        <p:spPr/>
        <p:txBody>
          <a:bodyPr/>
          <a:lstStyle/>
          <a:p>
            <a:fld id="{4E2849E0-B6DB-4AC3-BCBE-40A6CB3503AD}" type="slidenum">
              <a:rPr lang="en-US" smtClean="0"/>
              <a:t>2</a:t>
            </a:fld>
            <a:endParaRPr lang="en-US" dirty="0"/>
          </a:p>
        </p:txBody>
      </p:sp>
    </p:spTree>
    <p:extLst>
      <p:ext uri="{BB962C8B-B14F-4D97-AF65-F5344CB8AC3E}">
        <p14:creationId xmlns:p14="http://schemas.microsoft.com/office/powerpoint/2010/main" val="4171328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685800"/>
            <a:ext cx="10972800" cy="5469255"/>
          </a:xfrm>
        </p:spPr>
      </p:pic>
      <p:sp>
        <p:nvSpPr>
          <p:cNvPr id="2" name="Title 1"/>
          <p:cNvSpPr>
            <a:spLocks noGrp="1"/>
          </p:cNvSpPr>
          <p:nvPr>
            <p:ph type="title"/>
          </p:nvPr>
        </p:nvSpPr>
        <p:spPr>
          <a:xfrm>
            <a:off x="0" y="21771"/>
            <a:ext cx="9144000" cy="1143000"/>
          </a:xfrm>
        </p:spPr>
        <p:txBody>
          <a:bodyPr>
            <a:normAutofit/>
          </a:bodyPr>
          <a:lstStyle/>
          <a:p>
            <a:r>
              <a:rPr lang="en-CA" sz="2800" b="1" dirty="0">
                <a:solidFill>
                  <a:srgbClr val="C00000"/>
                </a:solidFill>
              </a:rPr>
              <a:t>Impacts of climate and transient vegetation changes on </a:t>
            </a:r>
            <a:r>
              <a:rPr lang="en-CA" sz="2800" b="1" u="sng" dirty="0" smtClean="0">
                <a:solidFill>
                  <a:srgbClr val="C00000"/>
                </a:solidFill>
              </a:rPr>
              <a:t>WCRB</a:t>
            </a:r>
            <a:r>
              <a:rPr lang="en-CA" sz="2800" b="1" dirty="0" smtClean="0">
                <a:solidFill>
                  <a:srgbClr val="C00000"/>
                </a:solidFill>
              </a:rPr>
              <a:t> hydrology and uncertainty due to climate models</a:t>
            </a:r>
            <a:endParaRPr lang="en-CA" sz="2800" b="1" dirty="0">
              <a:solidFill>
                <a:srgbClr val="C00000"/>
              </a:solidFill>
            </a:endParaRPr>
          </a:p>
        </p:txBody>
      </p:sp>
      <p:sp>
        <p:nvSpPr>
          <p:cNvPr id="6" name="Rectangle 5"/>
          <p:cNvSpPr/>
          <p:nvPr/>
        </p:nvSpPr>
        <p:spPr>
          <a:xfrm>
            <a:off x="0" y="6033184"/>
            <a:ext cx="9144000" cy="646331"/>
          </a:xfrm>
          <a:prstGeom prst="rect">
            <a:avLst/>
          </a:prstGeom>
          <a:solidFill>
            <a:schemeClr val="tx1">
              <a:lumMod val="95000"/>
              <a:lumOff val="5000"/>
            </a:schemeClr>
          </a:solidFill>
        </p:spPr>
        <p:txBody>
          <a:bodyPr wrap="square">
            <a:spAutoFit/>
          </a:bodyPr>
          <a:lstStyle/>
          <a:p>
            <a:pPr indent="-285750" algn="just">
              <a:buSzPct val="100000"/>
              <a:buBlip>
                <a:blip r:embed="rId3"/>
              </a:buBlip>
            </a:pPr>
            <a:r>
              <a:rPr lang="en-CA" dirty="0" smtClean="0">
                <a:solidFill>
                  <a:schemeClr val="bg1"/>
                </a:solidFill>
              </a:rPr>
              <a:t>Uncertainty </a:t>
            </a:r>
            <a:r>
              <a:rPr lang="en-CA" dirty="0">
                <a:solidFill>
                  <a:schemeClr val="bg1"/>
                </a:solidFill>
              </a:rPr>
              <a:t>of snow </a:t>
            </a:r>
            <a:r>
              <a:rPr lang="en-CA" dirty="0" smtClean="0">
                <a:solidFill>
                  <a:schemeClr val="bg1"/>
                </a:solidFill>
              </a:rPr>
              <a:t>and </a:t>
            </a:r>
            <a:r>
              <a:rPr lang="en-CA" dirty="0">
                <a:solidFill>
                  <a:schemeClr val="bg1"/>
                </a:solidFill>
              </a:rPr>
              <a:t>streamflow </a:t>
            </a:r>
            <a:r>
              <a:rPr lang="en-CA" dirty="0" smtClean="0">
                <a:solidFill>
                  <a:schemeClr val="bg1"/>
                </a:solidFill>
              </a:rPr>
              <a:t>regimes </a:t>
            </a:r>
            <a:r>
              <a:rPr lang="en-CA" dirty="0">
                <a:solidFill>
                  <a:schemeClr val="bg1"/>
                </a:solidFill>
              </a:rPr>
              <a:t>due to climate model uncertainty </a:t>
            </a:r>
            <a:r>
              <a:rPr lang="en-CA" dirty="0" smtClean="0">
                <a:solidFill>
                  <a:schemeClr val="bg1"/>
                </a:solidFill>
              </a:rPr>
              <a:t>is </a:t>
            </a:r>
            <a:r>
              <a:rPr lang="en-CA" dirty="0">
                <a:solidFill>
                  <a:schemeClr val="bg1"/>
                </a:solidFill>
              </a:rPr>
              <a:t>greater </a:t>
            </a:r>
            <a:r>
              <a:rPr lang="en-CA" dirty="0" smtClean="0">
                <a:solidFill>
                  <a:schemeClr val="bg1"/>
                </a:solidFill>
              </a:rPr>
              <a:t>than </a:t>
            </a:r>
            <a:r>
              <a:rPr lang="en-CA" dirty="0">
                <a:solidFill>
                  <a:schemeClr val="bg1"/>
                </a:solidFill>
              </a:rPr>
              <a:t>the differences due to climate </a:t>
            </a:r>
            <a:r>
              <a:rPr lang="en-CA" dirty="0" smtClean="0">
                <a:solidFill>
                  <a:schemeClr val="bg1"/>
                </a:solidFill>
              </a:rPr>
              <a:t>change.</a:t>
            </a:r>
            <a:endParaRPr lang="en-US" dirty="0">
              <a:solidFill>
                <a:schemeClr val="bg1"/>
              </a:solidFill>
            </a:endParaRPr>
          </a:p>
        </p:txBody>
      </p:sp>
      <p:sp>
        <p:nvSpPr>
          <p:cNvPr id="5" name="Slide Number Placeholder 4"/>
          <p:cNvSpPr>
            <a:spLocks noGrp="1"/>
          </p:cNvSpPr>
          <p:nvPr>
            <p:ph type="sldNum" sz="quarter" idx="12"/>
          </p:nvPr>
        </p:nvSpPr>
        <p:spPr/>
        <p:txBody>
          <a:bodyPr/>
          <a:lstStyle/>
          <a:p>
            <a:fld id="{4E2849E0-B6DB-4AC3-BCBE-40A6CB3503AD}" type="slidenum">
              <a:rPr lang="en-US" smtClean="0"/>
              <a:t>20</a:t>
            </a:fld>
            <a:endParaRPr lang="en-US" dirty="0"/>
          </a:p>
        </p:txBody>
      </p:sp>
    </p:spTree>
    <p:extLst>
      <p:ext uri="{BB962C8B-B14F-4D97-AF65-F5344CB8AC3E}">
        <p14:creationId xmlns:p14="http://schemas.microsoft.com/office/powerpoint/2010/main" val="3445159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708819"/>
            <a:ext cx="10972800" cy="5737860"/>
          </a:xfrm>
          <a:prstGeom prst="rect">
            <a:avLst/>
          </a:prstGeom>
        </p:spPr>
      </p:pic>
      <p:sp>
        <p:nvSpPr>
          <p:cNvPr id="8" name="Title 1"/>
          <p:cNvSpPr>
            <a:spLocks noGrp="1"/>
          </p:cNvSpPr>
          <p:nvPr>
            <p:ph type="title"/>
          </p:nvPr>
        </p:nvSpPr>
        <p:spPr>
          <a:xfrm>
            <a:off x="0" y="21771"/>
            <a:ext cx="9144000" cy="1143000"/>
          </a:xfrm>
        </p:spPr>
        <p:txBody>
          <a:bodyPr>
            <a:normAutofit/>
          </a:bodyPr>
          <a:lstStyle/>
          <a:p>
            <a:r>
              <a:rPr lang="en-CA" sz="2800" b="1" dirty="0">
                <a:solidFill>
                  <a:srgbClr val="C00000"/>
                </a:solidFill>
              </a:rPr>
              <a:t>Impacts of climate and transient vegetation changes on </a:t>
            </a:r>
            <a:r>
              <a:rPr lang="en-CA" sz="2800" b="1" u="sng" dirty="0" smtClean="0">
                <a:solidFill>
                  <a:srgbClr val="C00000"/>
                </a:solidFill>
              </a:rPr>
              <a:t>MCRB</a:t>
            </a:r>
            <a:r>
              <a:rPr lang="en-CA" sz="2800" b="1" dirty="0" smtClean="0">
                <a:solidFill>
                  <a:srgbClr val="C00000"/>
                </a:solidFill>
              </a:rPr>
              <a:t> hydrology and uncertainty due to climate models</a:t>
            </a:r>
            <a:endParaRPr lang="en-CA" sz="2800" b="1" dirty="0">
              <a:solidFill>
                <a:srgbClr val="C00000"/>
              </a:solidFill>
            </a:endParaRPr>
          </a:p>
        </p:txBody>
      </p:sp>
      <p:sp>
        <p:nvSpPr>
          <p:cNvPr id="6" name="Rectangle 5"/>
          <p:cNvSpPr/>
          <p:nvPr/>
        </p:nvSpPr>
        <p:spPr>
          <a:xfrm>
            <a:off x="0" y="6211669"/>
            <a:ext cx="9144000" cy="646331"/>
          </a:xfrm>
          <a:prstGeom prst="rect">
            <a:avLst/>
          </a:prstGeom>
          <a:solidFill>
            <a:schemeClr val="tx1">
              <a:lumMod val="95000"/>
              <a:lumOff val="5000"/>
            </a:schemeClr>
          </a:solidFill>
        </p:spPr>
        <p:txBody>
          <a:bodyPr wrap="square">
            <a:spAutoFit/>
          </a:bodyPr>
          <a:lstStyle/>
          <a:p>
            <a:pPr indent="-285750" algn="just">
              <a:buSzPct val="100000"/>
              <a:buBlip>
                <a:blip r:embed="rId4"/>
              </a:buBlip>
            </a:pPr>
            <a:r>
              <a:rPr lang="en-CA" dirty="0" smtClean="0">
                <a:solidFill>
                  <a:schemeClr val="bg1"/>
                </a:solidFill>
              </a:rPr>
              <a:t>Uncertainty </a:t>
            </a:r>
            <a:r>
              <a:rPr lang="en-CA" dirty="0">
                <a:solidFill>
                  <a:schemeClr val="bg1"/>
                </a:solidFill>
              </a:rPr>
              <a:t>of high </a:t>
            </a:r>
            <a:r>
              <a:rPr lang="en-CA" dirty="0" smtClean="0">
                <a:solidFill>
                  <a:schemeClr val="bg1"/>
                </a:solidFill>
              </a:rPr>
              <a:t>altitude </a:t>
            </a:r>
            <a:r>
              <a:rPr lang="en-CA" dirty="0">
                <a:solidFill>
                  <a:schemeClr val="bg1"/>
                </a:solidFill>
              </a:rPr>
              <a:t>snow </a:t>
            </a:r>
            <a:r>
              <a:rPr lang="en-CA" dirty="0" smtClean="0">
                <a:solidFill>
                  <a:schemeClr val="bg1"/>
                </a:solidFill>
              </a:rPr>
              <a:t>and basin streamflow regime due </a:t>
            </a:r>
            <a:r>
              <a:rPr lang="en-CA" dirty="0">
                <a:solidFill>
                  <a:schemeClr val="bg1"/>
                </a:solidFill>
              </a:rPr>
              <a:t>to climate model uncertainty </a:t>
            </a:r>
            <a:r>
              <a:rPr lang="en-CA" dirty="0" smtClean="0">
                <a:solidFill>
                  <a:schemeClr val="bg1"/>
                </a:solidFill>
              </a:rPr>
              <a:t>is </a:t>
            </a:r>
            <a:r>
              <a:rPr lang="en-CA" dirty="0">
                <a:solidFill>
                  <a:schemeClr val="bg1"/>
                </a:solidFill>
              </a:rPr>
              <a:t>greater </a:t>
            </a:r>
            <a:r>
              <a:rPr lang="en-CA" dirty="0" smtClean="0">
                <a:solidFill>
                  <a:schemeClr val="bg1"/>
                </a:solidFill>
              </a:rPr>
              <a:t>than </a:t>
            </a:r>
            <a:r>
              <a:rPr lang="en-CA" dirty="0">
                <a:solidFill>
                  <a:schemeClr val="bg1"/>
                </a:solidFill>
              </a:rPr>
              <a:t>the differences due to climate </a:t>
            </a:r>
            <a:r>
              <a:rPr lang="en-CA" dirty="0" smtClean="0">
                <a:solidFill>
                  <a:schemeClr val="bg1"/>
                </a:solidFill>
              </a:rPr>
              <a:t>change. </a:t>
            </a:r>
            <a:endParaRPr lang="en-US" dirty="0">
              <a:solidFill>
                <a:schemeClr val="bg1"/>
              </a:solidFill>
            </a:endParaRPr>
          </a:p>
        </p:txBody>
      </p:sp>
      <p:sp>
        <p:nvSpPr>
          <p:cNvPr id="5" name="Slide Number Placeholder 4"/>
          <p:cNvSpPr>
            <a:spLocks noGrp="1"/>
          </p:cNvSpPr>
          <p:nvPr>
            <p:ph type="sldNum" sz="quarter" idx="12"/>
          </p:nvPr>
        </p:nvSpPr>
        <p:spPr/>
        <p:txBody>
          <a:bodyPr/>
          <a:lstStyle/>
          <a:p>
            <a:fld id="{4E2849E0-B6DB-4AC3-BCBE-40A6CB3503AD}" type="slidenum">
              <a:rPr lang="en-US" smtClean="0"/>
              <a:t>21</a:t>
            </a:fld>
            <a:endParaRPr lang="en-US" dirty="0"/>
          </a:p>
        </p:txBody>
      </p:sp>
    </p:spTree>
    <p:extLst>
      <p:ext uri="{BB962C8B-B14F-4D97-AF65-F5344CB8AC3E}">
        <p14:creationId xmlns:p14="http://schemas.microsoft.com/office/powerpoint/2010/main" val="39992893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762000"/>
            <a:ext cx="10972800" cy="5469255"/>
          </a:xfrm>
        </p:spPr>
      </p:pic>
      <p:sp>
        <p:nvSpPr>
          <p:cNvPr id="6" name="Title 1"/>
          <p:cNvSpPr>
            <a:spLocks noGrp="1"/>
          </p:cNvSpPr>
          <p:nvPr>
            <p:ph type="title"/>
          </p:nvPr>
        </p:nvSpPr>
        <p:spPr>
          <a:xfrm>
            <a:off x="0" y="21771"/>
            <a:ext cx="9144000" cy="1143000"/>
          </a:xfrm>
        </p:spPr>
        <p:txBody>
          <a:bodyPr>
            <a:normAutofit/>
          </a:bodyPr>
          <a:lstStyle/>
          <a:p>
            <a:r>
              <a:rPr lang="en-CA" sz="2800" b="1" dirty="0" smtClean="0">
                <a:solidFill>
                  <a:srgbClr val="C00000"/>
                </a:solidFill>
              </a:rPr>
              <a:t>Impacts of climate </a:t>
            </a:r>
            <a:r>
              <a:rPr lang="en-CA" sz="2800" b="1" dirty="0">
                <a:solidFill>
                  <a:srgbClr val="C00000"/>
                </a:solidFill>
              </a:rPr>
              <a:t>and transient vegetation </a:t>
            </a:r>
            <a:r>
              <a:rPr lang="en-CA" sz="2800" b="1" dirty="0" smtClean="0">
                <a:solidFill>
                  <a:srgbClr val="C00000"/>
                </a:solidFill>
              </a:rPr>
              <a:t>changes on </a:t>
            </a:r>
            <a:r>
              <a:rPr lang="en-CA" sz="2800" b="1" u="sng" dirty="0" smtClean="0">
                <a:solidFill>
                  <a:srgbClr val="C00000"/>
                </a:solidFill>
              </a:rPr>
              <a:t>RME</a:t>
            </a:r>
            <a:r>
              <a:rPr lang="en-CA" sz="2800" b="1" dirty="0" smtClean="0">
                <a:solidFill>
                  <a:srgbClr val="C00000"/>
                </a:solidFill>
              </a:rPr>
              <a:t> hydrology and uncertainty due to climate models</a:t>
            </a:r>
            <a:endParaRPr lang="en-CA" sz="2800" b="1" dirty="0">
              <a:solidFill>
                <a:srgbClr val="C00000"/>
              </a:solidFill>
            </a:endParaRPr>
          </a:p>
        </p:txBody>
      </p:sp>
      <p:sp>
        <p:nvSpPr>
          <p:cNvPr id="7" name="Rectangle 6"/>
          <p:cNvSpPr/>
          <p:nvPr/>
        </p:nvSpPr>
        <p:spPr>
          <a:xfrm>
            <a:off x="0" y="5973347"/>
            <a:ext cx="9144000" cy="923330"/>
          </a:xfrm>
          <a:prstGeom prst="rect">
            <a:avLst/>
          </a:prstGeom>
          <a:solidFill>
            <a:schemeClr val="tx1">
              <a:lumMod val="95000"/>
              <a:lumOff val="5000"/>
            </a:schemeClr>
          </a:solidFill>
        </p:spPr>
        <p:txBody>
          <a:bodyPr wrap="square">
            <a:spAutoFit/>
          </a:bodyPr>
          <a:lstStyle/>
          <a:p>
            <a:pPr indent="-285750" algn="just">
              <a:buSzPct val="100000"/>
              <a:buBlip>
                <a:blip r:embed="rId3"/>
              </a:buBlip>
            </a:pPr>
            <a:r>
              <a:rPr lang="en-CA" dirty="0" smtClean="0">
                <a:solidFill>
                  <a:schemeClr val="bg1"/>
                </a:solidFill>
              </a:rPr>
              <a:t>Uncertainty </a:t>
            </a:r>
            <a:r>
              <a:rPr lang="en-CA" dirty="0">
                <a:solidFill>
                  <a:schemeClr val="bg1"/>
                </a:solidFill>
              </a:rPr>
              <a:t>of snow </a:t>
            </a:r>
            <a:r>
              <a:rPr lang="en-CA" dirty="0" smtClean="0">
                <a:solidFill>
                  <a:schemeClr val="bg1"/>
                </a:solidFill>
              </a:rPr>
              <a:t>regime due </a:t>
            </a:r>
            <a:r>
              <a:rPr lang="en-CA" dirty="0">
                <a:solidFill>
                  <a:schemeClr val="bg1"/>
                </a:solidFill>
              </a:rPr>
              <a:t>to climate model uncertainty </a:t>
            </a:r>
            <a:r>
              <a:rPr lang="en-CA" dirty="0" smtClean="0">
                <a:solidFill>
                  <a:schemeClr val="bg1"/>
                </a:solidFill>
              </a:rPr>
              <a:t>is smaller than </a:t>
            </a:r>
            <a:r>
              <a:rPr lang="en-CA" dirty="0">
                <a:solidFill>
                  <a:schemeClr val="bg1"/>
                </a:solidFill>
              </a:rPr>
              <a:t>the differences due to climate </a:t>
            </a:r>
            <a:r>
              <a:rPr lang="en-CA" dirty="0" smtClean="0">
                <a:solidFill>
                  <a:schemeClr val="bg1"/>
                </a:solidFill>
              </a:rPr>
              <a:t>change.  Opposite is true for streamflow.</a:t>
            </a:r>
          </a:p>
          <a:p>
            <a:pPr indent="-285750" algn="just">
              <a:buSzPct val="100000"/>
              <a:buBlip>
                <a:blip r:embed="rId3"/>
              </a:buBlip>
            </a:pPr>
            <a:endParaRPr lang="en-US" dirty="0">
              <a:solidFill>
                <a:schemeClr val="bg1"/>
              </a:solidFill>
            </a:endParaRPr>
          </a:p>
        </p:txBody>
      </p:sp>
      <p:sp>
        <p:nvSpPr>
          <p:cNvPr id="5" name="Slide Number Placeholder 4"/>
          <p:cNvSpPr>
            <a:spLocks noGrp="1"/>
          </p:cNvSpPr>
          <p:nvPr>
            <p:ph type="sldNum" sz="quarter" idx="12"/>
          </p:nvPr>
        </p:nvSpPr>
        <p:spPr/>
        <p:txBody>
          <a:bodyPr/>
          <a:lstStyle/>
          <a:p>
            <a:fld id="{4E2849E0-B6DB-4AC3-BCBE-40A6CB3503AD}" type="slidenum">
              <a:rPr lang="en-US" smtClean="0"/>
              <a:t>22</a:t>
            </a:fld>
            <a:endParaRPr lang="en-US" dirty="0"/>
          </a:p>
        </p:txBody>
      </p:sp>
    </p:spTree>
    <p:extLst>
      <p:ext uri="{BB962C8B-B14F-4D97-AF65-F5344CB8AC3E}">
        <p14:creationId xmlns:p14="http://schemas.microsoft.com/office/powerpoint/2010/main" val="19577170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762000"/>
            <a:ext cx="10972800" cy="5469255"/>
          </a:xfrm>
        </p:spPr>
      </p:pic>
      <p:sp>
        <p:nvSpPr>
          <p:cNvPr id="2" name="Title 1"/>
          <p:cNvSpPr>
            <a:spLocks noGrp="1"/>
          </p:cNvSpPr>
          <p:nvPr>
            <p:ph type="title"/>
          </p:nvPr>
        </p:nvSpPr>
        <p:spPr>
          <a:xfrm>
            <a:off x="457200" y="0"/>
            <a:ext cx="8229600" cy="1143000"/>
          </a:xfrm>
        </p:spPr>
        <p:txBody>
          <a:bodyPr>
            <a:normAutofit/>
          </a:bodyPr>
          <a:lstStyle/>
          <a:p>
            <a:r>
              <a:rPr lang="en-CA" sz="2800" b="1" dirty="0">
                <a:solidFill>
                  <a:srgbClr val="C00000"/>
                </a:solidFill>
              </a:rPr>
              <a:t>Snow inter-annual variability under current and pseudo-future </a:t>
            </a:r>
            <a:r>
              <a:rPr lang="en-CA" sz="2800" b="1" dirty="0" smtClean="0">
                <a:solidFill>
                  <a:srgbClr val="C00000"/>
                </a:solidFill>
              </a:rPr>
              <a:t>climates and vegetation change</a:t>
            </a:r>
            <a:endParaRPr lang="en-CA" sz="2800" b="1" dirty="0">
              <a:solidFill>
                <a:srgbClr val="C00000"/>
              </a:solidFill>
            </a:endParaRPr>
          </a:p>
        </p:txBody>
      </p:sp>
      <p:sp>
        <p:nvSpPr>
          <p:cNvPr id="7" name="Rectangle 6"/>
          <p:cNvSpPr/>
          <p:nvPr/>
        </p:nvSpPr>
        <p:spPr>
          <a:xfrm>
            <a:off x="0" y="6172200"/>
            <a:ext cx="9144000" cy="646331"/>
          </a:xfrm>
          <a:prstGeom prst="rect">
            <a:avLst/>
          </a:prstGeom>
          <a:solidFill>
            <a:schemeClr val="tx1">
              <a:lumMod val="95000"/>
              <a:lumOff val="5000"/>
            </a:schemeClr>
          </a:solidFill>
        </p:spPr>
        <p:txBody>
          <a:bodyPr wrap="square">
            <a:spAutoFit/>
          </a:bodyPr>
          <a:lstStyle/>
          <a:p>
            <a:pPr algn="just">
              <a:buSzPct val="100000"/>
            </a:pPr>
            <a:r>
              <a:rPr lang="en-CA" dirty="0" smtClean="0">
                <a:solidFill>
                  <a:srgbClr val="FFFF00"/>
                </a:solidFill>
              </a:rPr>
              <a:t>∆peak SWE : from </a:t>
            </a:r>
            <a:r>
              <a:rPr lang="en-CA" dirty="0" smtClean="0">
                <a:solidFill>
                  <a:schemeClr val="bg1"/>
                </a:solidFill>
              </a:rPr>
              <a:t>133 to 118 mm (-20%)  183 to 136 mm (-42%)     368 to 168 mm (-54%) </a:t>
            </a:r>
            <a:endParaRPr lang="en-CA" dirty="0">
              <a:solidFill>
                <a:schemeClr val="bg1"/>
              </a:solidFill>
            </a:endParaRPr>
          </a:p>
          <a:p>
            <a:pPr algn="just">
              <a:buSzPct val="100000"/>
            </a:pPr>
            <a:r>
              <a:rPr lang="en-CA" dirty="0" smtClean="0">
                <a:solidFill>
                  <a:srgbClr val="FFFF00"/>
                </a:solidFill>
              </a:rPr>
              <a:t>early </a:t>
            </a:r>
            <a:r>
              <a:rPr lang="en-CA" dirty="0">
                <a:solidFill>
                  <a:srgbClr val="FFFF00"/>
                </a:solidFill>
              </a:rPr>
              <a:t>peak </a:t>
            </a:r>
            <a:r>
              <a:rPr lang="en-CA" dirty="0" smtClean="0">
                <a:solidFill>
                  <a:srgbClr val="FFFF00"/>
                </a:solidFill>
              </a:rPr>
              <a:t>SWE :             </a:t>
            </a:r>
            <a:r>
              <a:rPr lang="en-CA" dirty="0" smtClean="0">
                <a:solidFill>
                  <a:schemeClr val="bg1"/>
                </a:solidFill>
              </a:rPr>
              <a:t>24 </a:t>
            </a:r>
            <a:r>
              <a:rPr lang="en-CA" dirty="0">
                <a:solidFill>
                  <a:schemeClr val="bg1"/>
                </a:solidFill>
              </a:rPr>
              <a:t>days </a:t>
            </a:r>
            <a:r>
              <a:rPr lang="en-CA" dirty="0" smtClean="0">
                <a:solidFill>
                  <a:schemeClr val="bg1"/>
                </a:solidFill>
              </a:rPr>
              <a:t>  		5 days		34 days	</a:t>
            </a:r>
            <a:endParaRPr lang="en-CA" dirty="0">
              <a:solidFill>
                <a:schemeClr val="bg1"/>
              </a:solidFill>
            </a:endParaRPr>
          </a:p>
        </p:txBody>
      </p:sp>
      <p:cxnSp>
        <p:nvCxnSpPr>
          <p:cNvPr id="8" name="Straight Connector 7"/>
          <p:cNvCxnSpPr/>
          <p:nvPr/>
        </p:nvCxnSpPr>
        <p:spPr>
          <a:xfrm>
            <a:off x="3962400" y="6046112"/>
            <a:ext cx="0" cy="120032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72200" y="6046112"/>
            <a:ext cx="0" cy="120032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52600" y="6046112"/>
            <a:ext cx="0" cy="120032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4E2849E0-B6DB-4AC3-BCBE-40A6CB3503AD}" type="slidenum">
              <a:rPr lang="en-US" smtClean="0"/>
              <a:t>23</a:t>
            </a:fld>
            <a:endParaRPr lang="en-US" dirty="0"/>
          </a:p>
        </p:txBody>
      </p:sp>
    </p:spTree>
    <p:extLst>
      <p:ext uri="{BB962C8B-B14F-4D97-AF65-F5344CB8AC3E}">
        <p14:creationId xmlns:p14="http://schemas.microsoft.com/office/powerpoint/2010/main" val="36309694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2849E0-B6DB-4AC3-BCBE-40A6CB3503AD}" type="slidenum">
              <a:rPr lang="en-US" smtClean="0"/>
              <a:t>24</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609824194"/>
              </p:ext>
            </p:extLst>
          </p:nvPr>
        </p:nvGraphicFramePr>
        <p:xfrm>
          <a:off x="228600" y="813035"/>
          <a:ext cx="8763000" cy="5576462"/>
        </p:xfrm>
        <a:graphic>
          <a:graphicData uri="http://schemas.openxmlformats.org/drawingml/2006/table">
            <a:tbl>
              <a:tblPr firstRow="1" firstCol="1" bandRow="1"/>
              <a:tblGrid>
                <a:gridCol w="1143000"/>
                <a:gridCol w="2209800"/>
                <a:gridCol w="1447800"/>
                <a:gridCol w="990600"/>
                <a:gridCol w="914400"/>
                <a:gridCol w="1066800"/>
                <a:gridCol w="990600"/>
              </a:tblGrid>
              <a:tr h="436344">
                <a:tc rowSpan="2">
                  <a:txBody>
                    <a:bodyPr/>
                    <a:lstStyle/>
                    <a:p>
                      <a:pPr algn="just">
                        <a:lnSpc>
                          <a:spcPct val="107000"/>
                        </a:lnSpc>
                        <a:spcAft>
                          <a:spcPts val="0"/>
                        </a:spcAft>
                      </a:pPr>
                      <a:r>
                        <a:rPr lang="en-CA"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Basin</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Variable</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rowSpan="2">
                  <a:txBody>
                    <a:bodyPr/>
                    <a:lstStyle/>
                    <a:p>
                      <a:pPr algn="just">
                        <a:lnSpc>
                          <a:spcPct val="107000"/>
                        </a:lnSpc>
                        <a:spcAft>
                          <a:spcPts val="0"/>
                        </a:spcAft>
                      </a:pPr>
                      <a:r>
                        <a:rPr lang="en-CA"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Unit</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Control</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Climate </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6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Vegetation</a:t>
                      </a:r>
                      <a:endParaRPr lang="en-CA"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6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combined</a:t>
                      </a:r>
                      <a:endParaRPr lang="en-CA"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36344">
                <a:tc vMerge="1">
                  <a:txBody>
                    <a:bodyPr/>
                    <a:lstStyle/>
                    <a:p>
                      <a:endParaRPr lang="en-CA"/>
                    </a:p>
                  </a:txBody>
                  <a:tcPr/>
                </a:tc>
                <a:tc>
                  <a:txBody>
                    <a:bodyPr/>
                    <a:lstStyle/>
                    <a:p>
                      <a:pPr algn="just">
                        <a:lnSpc>
                          <a:spcPct val="107000"/>
                        </a:lnSpc>
                        <a:spcAft>
                          <a:spcPts val="0"/>
                        </a:spcAft>
                      </a:pPr>
                      <a:r>
                        <a:rPr lang="en-CA"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CA"/>
                    </a:p>
                  </a:txBody>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CA"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period</a:t>
                      </a:r>
                      <a:endParaRPr lang="en-CA" sz="12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change</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6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change</a:t>
                      </a:r>
                      <a:endParaRPr lang="en-CA"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6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change</a:t>
                      </a:r>
                      <a:endParaRPr lang="en-CA"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2679">
                <a:tc rowSpan="4">
                  <a:txBody>
                    <a:bodyPr/>
                    <a:lstStyle/>
                    <a:p>
                      <a:pPr algn="just">
                        <a:lnSpc>
                          <a:spcPct val="107000"/>
                        </a:lnSpc>
                        <a:spcAft>
                          <a:spcPts val="0"/>
                        </a:spcAft>
                      </a:pPr>
                      <a:r>
                        <a:rPr lang="en-CA"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WCRB</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8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peak SWE</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[mm]</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133</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118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118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107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r>
              <a:tr h="362759">
                <a:tc vMerge="1">
                  <a:txBody>
                    <a:bodyPr/>
                    <a:lstStyle/>
                    <a:p>
                      <a:endParaRPr lang="en-CA"/>
                    </a:p>
                  </a:txBody>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CA" sz="16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peak SWE date</a:t>
                      </a:r>
                      <a:endParaRPr lang="en-CA" sz="1400" b="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8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[day of year]</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186</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164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182 (-</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162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r>
              <a:tr h="406637">
                <a:tc vMerge="1">
                  <a:txBody>
                    <a:bodyPr/>
                    <a:lstStyle/>
                    <a:p>
                      <a:endParaRPr lang="en-CA"/>
                    </a:p>
                  </a:txBody>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CA" sz="1600" b="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Snow season length</a:t>
                      </a: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CA" sz="18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day]</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208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800" b="0" kern="1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226 (2</a:t>
                      </a:r>
                      <a:r>
                        <a:rPr lang="en-CA" sz="1800" b="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215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r>
              <a:tr h="282679">
                <a:tc vMerge="1">
                  <a:txBody>
                    <a:bodyPr/>
                    <a:lstStyle/>
                    <a:p>
                      <a:endParaRPr lang="en-CA"/>
                    </a:p>
                  </a:txBody>
                  <a:tcPr/>
                </a:tc>
                <a:tc>
                  <a:txBody>
                    <a:bodyPr/>
                    <a:lstStyle/>
                    <a:p>
                      <a:pPr algn="just">
                        <a:lnSpc>
                          <a:spcPct val="107000"/>
                        </a:lnSpc>
                        <a:spcAft>
                          <a:spcPts val="0"/>
                        </a:spcAft>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endParaRPr lang="en-CA" sz="16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r>
              <a:tr h="282679">
                <a:tc>
                  <a:txBody>
                    <a:bodyPr/>
                    <a:lstStyle/>
                    <a:p>
                      <a:pPr algn="just">
                        <a:lnSpc>
                          <a:spcPct val="107000"/>
                        </a:lnSpc>
                        <a:spcAft>
                          <a:spcPts val="0"/>
                        </a:spcAft>
                      </a:pPr>
                      <a:r>
                        <a:rPr lang="en-CA"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lnSpc>
                          <a:spcPct val="107000"/>
                        </a:lnSpc>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r>
              <a:tr h="282679">
                <a:tc rowSpan="4">
                  <a:txBody>
                    <a:bodyPr/>
                    <a:lstStyle/>
                    <a:p>
                      <a:pPr algn="just">
                        <a:lnSpc>
                          <a:spcPct val="107000"/>
                        </a:lnSpc>
                        <a:spcAft>
                          <a:spcPts val="0"/>
                        </a:spcAft>
                      </a:pPr>
                      <a:endParaRPr lang="en-CA" sz="16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en-CA" sz="16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n-CA" sz="16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MCRB</a:t>
                      </a:r>
                      <a:endParaRPr lang="en-CA"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8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peak SWE</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[mm]</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183</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141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136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106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42</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r>
              <a:tr h="282679">
                <a:tc vMerge="1">
                  <a:txBody>
                    <a:bodyPr/>
                    <a:lstStyle/>
                    <a:p>
                      <a:endParaRPr lang="en-CA"/>
                    </a:p>
                  </a:txBody>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CA" sz="16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peak SWE date</a:t>
                      </a:r>
                      <a:endParaRPr lang="en-CA" sz="1400" b="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8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[day of year]</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200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800" b="0" kern="1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211 (1</a:t>
                      </a:r>
                      <a:r>
                        <a:rPr lang="en-CA" sz="1800" b="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800" b="0" kern="1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205 (-</a:t>
                      </a:r>
                      <a:r>
                        <a:rPr lang="en-CA" sz="1800" b="0" kern="1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CA" sz="1800" b="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r>
              <a:tr h="436344">
                <a:tc vMerge="1">
                  <a:txBody>
                    <a:bodyPr/>
                    <a:lstStyle/>
                    <a:p>
                      <a:endParaRPr lang="en-CA"/>
                    </a:p>
                  </a:txBody>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CA" sz="1600" b="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Snow season length</a:t>
                      </a: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CA" sz="18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day]</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283</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248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35</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800" b="0" kern="1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284 (1</a:t>
                      </a:r>
                      <a:r>
                        <a:rPr lang="en-CA" sz="1800" b="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246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37</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r>
              <a:tr h="282679">
                <a:tc vMerge="1">
                  <a:txBody>
                    <a:bodyPr/>
                    <a:lstStyle/>
                    <a:p>
                      <a:endParaRPr lang="en-CA"/>
                    </a:p>
                  </a:txBody>
                  <a:tcPr/>
                </a:tc>
                <a:tc>
                  <a:txBody>
                    <a:bodyPr/>
                    <a:lstStyle/>
                    <a:p>
                      <a:pPr algn="just">
                        <a:lnSpc>
                          <a:spcPct val="107000"/>
                        </a:lnSpc>
                        <a:spcAft>
                          <a:spcPts val="0"/>
                        </a:spcAft>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endParaRPr lang="en-CA"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r>
              <a:tr h="282679">
                <a:tc>
                  <a:txBody>
                    <a:bodyPr/>
                    <a:lstStyle/>
                    <a:p>
                      <a:pPr algn="just">
                        <a:lnSpc>
                          <a:spcPct val="107000"/>
                        </a:lnSpc>
                        <a:spcAft>
                          <a:spcPts val="0"/>
                        </a:spcAft>
                      </a:pPr>
                      <a:r>
                        <a:rPr lang="en-CA"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r>
                        <a:rPr lang="en-CA" sz="1800" b="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lnSpc>
                          <a:spcPct val="107000"/>
                        </a:lnSpc>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r>
                        <a:rPr lang="en-CA" sz="1800" b="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r>
              <a:tr h="282679">
                <a:tc rowSpan="4">
                  <a:txBody>
                    <a:bodyPr/>
                    <a:lstStyle/>
                    <a:p>
                      <a:pPr algn="just">
                        <a:lnSpc>
                          <a:spcPct val="107000"/>
                        </a:lnSpc>
                        <a:spcAft>
                          <a:spcPts val="0"/>
                        </a:spcAft>
                      </a:pPr>
                      <a:r>
                        <a:rPr lang="en-CA"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RME</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8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peak SWE</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[mm]</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368</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196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47</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326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168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54</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r>
              <a:tr h="436344">
                <a:tc vMerge="1">
                  <a:txBody>
                    <a:bodyPr/>
                    <a:lstStyle/>
                    <a:p>
                      <a:endParaRPr lang="en-CA"/>
                    </a:p>
                  </a:txBody>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CA" sz="16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peak SWE date</a:t>
                      </a:r>
                      <a:endParaRPr lang="en-CA" sz="1400" b="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8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[day of year]</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129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32</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162 (</a:t>
                      </a:r>
                      <a:r>
                        <a:rPr lang="en-CA" sz="1800" b="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127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34</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r>
              <a:tr h="399996">
                <a:tc vMerge="1">
                  <a:txBody>
                    <a:bodyPr/>
                    <a:lstStyle/>
                    <a:p>
                      <a:endParaRPr lang="en-CA"/>
                    </a:p>
                  </a:txBody>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CA" sz="1600" b="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Snow season length</a:t>
                      </a: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CA" sz="1800" b="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day]</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161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50</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213 (</a:t>
                      </a:r>
                      <a:r>
                        <a:rPr lang="en-CA" sz="1800" b="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171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40</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r>
              <a:tr h="217297">
                <a:tc vMerge="1">
                  <a:txBody>
                    <a:bodyPr/>
                    <a:lstStyle/>
                    <a:p>
                      <a:endParaRPr lang="en-CA"/>
                    </a:p>
                  </a:txBody>
                  <a:tcPr/>
                </a:tc>
                <a:tc>
                  <a:txBody>
                    <a:bodyPr/>
                    <a:lstStyle/>
                    <a:p>
                      <a:pPr algn="just">
                        <a:lnSpc>
                          <a:spcPct val="107000"/>
                        </a:lnSpc>
                        <a:spcAft>
                          <a:spcPts val="0"/>
                        </a:spcAft>
                      </a:pPr>
                      <a:endParaRPr lang="en-CA" sz="1600" b="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endParaRPr lang="en-CA" sz="1600" b="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107000"/>
                        </a:lnSpc>
                        <a:spcAft>
                          <a:spcPts val="0"/>
                        </a:spcAft>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9" name="Title 1"/>
          <p:cNvSpPr>
            <a:spLocks noGrp="1"/>
          </p:cNvSpPr>
          <p:nvPr>
            <p:ph type="title"/>
          </p:nvPr>
        </p:nvSpPr>
        <p:spPr>
          <a:xfrm>
            <a:off x="435429" y="-11678"/>
            <a:ext cx="8229600" cy="1143000"/>
          </a:xfrm>
        </p:spPr>
        <p:txBody>
          <a:bodyPr>
            <a:normAutofit/>
          </a:bodyPr>
          <a:lstStyle/>
          <a:p>
            <a:r>
              <a:rPr lang="en-US" sz="2800" b="1" dirty="0" smtClean="0">
                <a:solidFill>
                  <a:srgbClr val="C00000"/>
                </a:solidFill>
              </a:rPr>
              <a:t>Snow </a:t>
            </a:r>
            <a:r>
              <a:rPr lang="en-US" sz="2800" b="1" dirty="0">
                <a:solidFill>
                  <a:srgbClr val="C00000"/>
                </a:solidFill>
              </a:rPr>
              <a:t>Regime </a:t>
            </a:r>
            <a:r>
              <a:rPr lang="en-US" sz="2800" b="1" dirty="0" smtClean="0">
                <a:solidFill>
                  <a:srgbClr val="C00000"/>
                </a:solidFill>
              </a:rPr>
              <a:t>Change </a:t>
            </a:r>
            <a:r>
              <a:rPr lang="en-US" sz="2000" b="1" dirty="0">
                <a:solidFill>
                  <a:srgbClr val="C00000"/>
                </a:solidFill>
              </a:rPr>
              <a:t>(changes given inside parentheses)</a:t>
            </a:r>
            <a:endParaRPr lang="en-US" sz="2800" b="1" dirty="0">
              <a:solidFill>
                <a:srgbClr val="C00000"/>
              </a:solidFill>
            </a:endParaRPr>
          </a:p>
        </p:txBody>
      </p:sp>
      <p:cxnSp>
        <p:nvCxnSpPr>
          <p:cNvPr id="3" name="Straight Connector 2"/>
          <p:cNvCxnSpPr/>
          <p:nvPr/>
        </p:nvCxnSpPr>
        <p:spPr>
          <a:xfrm>
            <a:off x="76200" y="3200400"/>
            <a:ext cx="868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4724400"/>
            <a:ext cx="9067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0876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2849E0-B6DB-4AC3-BCBE-40A6CB3503AD}" type="slidenum">
              <a:rPr lang="en-US" smtClean="0"/>
              <a:t>25</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241193621"/>
              </p:ext>
            </p:extLst>
          </p:nvPr>
        </p:nvGraphicFramePr>
        <p:xfrm>
          <a:off x="228600" y="813035"/>
          <a:ext cx="8763000" cy="5204197"/>
        </p:xfrm>
        <a:graphic>
          <a:graphicData uri="http://schemas.openxmlformats.org/drawingml/2006/table">
            <a:tbl>
              <a:tblPr firstRow="1" firstCol="1" bandRow="1"/>
              <a:tblGrid>
                <a:gridCol w="990600"/>
                <a:gridCol w="1981200"/>
                <a:gridCol w="1371600"/>
                <a:gridCol w="838200"/>
                <a:gridCol w="1066800"/>
                <a:gridCol w="1295400"/>
                <a:gridCol w="1219200"/>
              </a:tblGrid>
              <a:tr h="436344">
                <a:tc rowSpan="2">
                  <a:txBody>
                    <a:bodyPr/>
                    <a:lstStyle/>
                    <a:p>
                      <a:pPr algn="just">
                        <a:lnSpc>
                          <a:spcPct val="107000"/>
                        </a:lnSpc>
                        <a:spcAft>
                          <a:spcPts val="0"/>
                        </a:spcAft>
                      </a:pPr>
                      <a:r>
                        <a:rPr lang="en-CA"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Basin</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Variable</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rowSpan="2">
                  <a:txBody>
                    <a:bodyPr/>
                    <a:lstStyle/>
                    <a:p>
                      <a:pPr algn="just">
                        <a:lnSpc>
                          <a:spcPct val="107000"/>
                        </a:lnSpc>
                        <a:spcAft>
                          <a:spcPts val="0"/>
                        </a:spcAft>
                      </a:pPr>
                      <a:r>
                        <a:rPr lang="en-CA"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Unit</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Control</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Climate </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6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Vegetation</a:t>
                      </a:r>
                      <a:endParaRPr lang="en-CA"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6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combined</a:t>
                      </a:r>
                      <a:endParaRPr lang="en-CA"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36344">
                <a:tc vMerge="1">
                  <a:txBody>
                    <a:bodyPr/>
                    <a:lstStyle/>
                    <a:p>
                      <a:endParaRPr lang="en-CA"/>
                    </a:p>
                  </a:txBody>
                  <a:tcPr/>
                </a:tc>
                <a:tc>
                  <a:txBody>
                    <a:bodyPr/>
                    <a:lstStyle/>
                    <a:p>
                      <a:pPr algn="just">
                        <a:lnSpc>
                          <a:spcPct val="107000"/>
                        </a:lnSpc>
                        <a:spcAft>
                          <a:spcPts val="0"/>
                        </a:spcAft>
                      </a:pPr>
                      <a:r>
                        <a:rPr lang="en-CA"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CA"/>
                    </a:p>
                  </a:txBody>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CA"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period</a:t>
                      </a:r>
                      <a:endParaRPr lang="en-CA" sz="12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change</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6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change</a:t>
                      </a:r>
                      <a:endParaRPr lang="en-CA"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07000"/>
                        </a:lnSpc>
                        <a:spcAft>
                          <a:spcPts val="0"/>
                        </a:spcAft>
                      </a:pPr>
                      <a:r>
                        <a:rPr lang="en-CA" sz="16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change</a:t>
                      </a:r>
                      <a:endParaRPr lang="en-CA"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2679">
                <a:tc rowSpan="4">
                  <a:txBody>
                    <a:bodyPr/>
                    <a:lstStyle/>
                    <a:p>
                      <a:pPr algn="just">
                        <a:lnSpc>
                          <a:spcPct val="107000"/>
                        </a:lnSpc>
                        <a:spcAft>
                          <a:spcPts val="0"/>
                        </a:spcAft>
                      </a:pPr>
                      <a:r>
                        <a:rPr lang="en-CA"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WCRB</a:t>
                      </a:r>
                      <a:endParaRPr lang="en-CA"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annual runoff</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[mm]</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l" fontAlgn="b"/>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152</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l" fontAlgn="b"/>
                      <a:r>
                        <a:rPr lang="en-CA" sz="1800" b="0" kern="1200" dirty="0" smtClean="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178 (</a:t>
                      </a:r>
                      <a:r>
                        <a:rPr lang="en-CA" sz="1800" b="0" kern="12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18)</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131 (-14</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l" fontAlgn="b"/>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157 (</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9525" marR="9525" marT="9525" marB="0" anchor="b">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r>
              <a:tr h="362759">
                <a:tc vMerge="1">
                  <a:txBody>
                    <a:bodyPr/>
                    <a:lstStyle/>
                    <a:p>
                      <a:endParaRPr lang="en-CA"/>
                    </a:p>
                  </a:txBody>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peak runoff</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CA" sz="18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cms</a:t>
                      </a: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l" fontAlgn="b"/>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 (-7</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2.5 (-21</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2.5 (-22</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r>
              <a:tr h="360779">
                <a:tc vMerge="1">
                  <a:txBody>
                    <a:bodyPr/>
                    <a:lstStyle/>
                    <a:p>
                      <a:endParaRPr lang="en-CA"/>
                    </a:p>
                  </a:txBody>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peak runoff date</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[day of year]</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l" fontAlgn="b"/>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206</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195 (-11</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c>
                  <a:txBody>
                    <a:bodyPr/>
                    <a:lstStyle/>
                    <a:p>
                      <a:pPr algn="l" fontAlgn="b"/>
                      <a:r>
                        <a:rPr lang="en-CA" sz="1800" b="0" kern="1200" dirty="0" smtClean="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211 (</a:t>
                      </a:r>
                      <a:r>
                        <a:rPr lang="en-CA" sz="1800" b="0" kern="12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183 (-23</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r>
              <a:tr h="282679">
                <a:tc vMerge="1">
                  <a:txBody>
                    <a:bodyPr/>
                    <a:lstStyle/>
                    <a:p>
                      <a:endParaRPr lang="en-CA"/>
                    </a:p>
                  </a:txBody>
                  <a:tcPr/>
                </a:tc>
                <a:tc>
                  <a:txBody>
                    <a:bodyPr/>
                    <a:lstStyle/>
                    <a:p>
                      <a:pPr algn="just">
                        <a:lnSpc>
                          <a:spcPct val="107000"/>
                        </a:lnSpc>
                        <a:spcAft>
                          <a:spcPts val="0"/>
                        </a:spcAft>
                      </a:pP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runoff </a:t>
                      </a:r>
                      <a:r>
                        <a:rPr lang="en-CA" sz="1800" b="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ratio</a:t>
                      </a: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just">
                        <a:lnSpc>
                          <a:spcPct val="107000"/>
                        </a:lnSpc>
                        <a:spcAft>
                          <a:spcPts val="0"/>
                        </a:spcAft>
                      </a:pP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nchor="b">
                    <a:lnL>
                      <a:noFill/>
                    </a:lnL>
                    <a:lnR>
                      <a:noFill/>
                    </a:lnR>
                    <a:lnT>
                      <a:noFill/>
                    </a:lnT>
                    <a:lnB>
                      <a:noFill/>
                    </a:lnB>
                    <a:solidFill>
                      <a:srgbClr val="FFFFFF"/>
                    </a:solidFill>
                  </a:tcPr>
                </a:tc>
                <a:tc>
                  <a:txBody>
                    <a:bodyPr/>
                    <a:lstStyle/>
                    <a:p>
                      <a:pPr algn="l" fontAlgn="b"/>
                      <a:r>
                        <a:rPr lang="en-CA" sz="1800" b="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0.39 (-1</a:t>
                      </a: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0.37 (-7</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0.37 (-7</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r>
              <a:tr h="282679">
                <a:tc>
                  <a:txBody>
                    <a:bodyPr/>
                    <a:lstStyle/>
                    <a:p>
                      <a:pPr algn="just">
                        <a:lnSpc>
                          <a:spcPct val="107000"/>
                        </a:lnSpc>
                        <a:spcAft>
                          <a:spcPts val="0"/>
                        </a:spcAft>
                      </a:pPr>
                      <a:r>
                        <a:rPr lang="en-CA"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l">
                        <a:lnSpc>
                          <a:spcPct val="107000"/>
                        </a:lnSpc>
                        <a:spcAft>
                          <a:spcPts val="0"/>
                        </a:spcAft>
                      </a:pP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a:noFill/>
                    </a:lnL>
                    <a:lnR>
                      <a:noFill/>
                    </a:lnR>
                    <a:lnT>
                      <a:noFill/>
                    </a:lnT>
                    <a:lnB>
                      <a:noFill/>
                    </a:lnB>
                    <a:solidFill>
                      <a:srgbClr val="FFFFFF"/>
                    </a:solidFill>
                  </a:tcPr>
                </a:tc>
                <a:tc>
                  <a:txBody>
                    <a:bodyPr/>
                    <a:lstStyle/>
                    <a:p>
                      <a:pPr algn="l">
                        <a:lnSpc>
                          <a:spcPct val="107000"/>
                        </a:lnSpc>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lnSpc>
                          <a:spcPct val="107000"/>
                        </a:lnSpc>
                        <a:spcAft>
                          <a:spcPts val="0"/>
                        </a:spcAft>
                      </a:pP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a:noFill/>
                    </a:lnL>
                    <a:lnR>
                      <a:noFill/>
                    </a:lnR>
                    <a:lnT>
                      <a:noFill/>
                    </a:lnT>
                    <a:lnB>
                      <a:noFill/>
                    </a:lnB>
                    <a:solidFill>
                      <a:srgbClr val="FFFFFF"/>
                    </a:solidFill>
                  </a:tcPr>
                </a:tc>
                <a:tc>
                  <a:txBody>
                    <a:bodyPr/>
                    <a:lstStyle/>
                    <a:p>
                      <a:pPr algn="l">
                        <a:lnSpc>
                          <a:spcPct val="107000"/>
                        </a:lnSpc>
                        <a:spcAft>
                          <a:spcPts val="0"/>
                        </a:spcAft>
                      </a:pP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b">
                    <a:lnL>
                      <a:noFill/>
                    </a:lnL>
                    <a:lnR>
                      <a:noFill/>
                    </a:lnR>
                    <a:lnT>
                      <a:noFill/>
                    </a:lnT>
                    <a:lnB>
                      <a:noFill/>
                    </a:lnB>
                    <a:solidFill>
                      <a:srgbClr val="FFFFFF"/>
                    </a:solidFill>
                  </a:tcPr>
                </a:tc>
              </a:tr>
              <a:tr h="282679">
                <a:tc rowSpan="4">
                  <a:txBody>
                    <a:bodyPr/>
                    <a:lstStyle/>
                    <a:p>
                      <a:pPr algn="just">
                        <a:lnSpc>
                          <a:spcPct val="107000"/>
                        </a:lnSpc>
                        <a:spcAft>
                          <a:spcPts val="0"/>
                        </a:spcAft>
                      </a:pPr>
                      <a:endParaRPr lang="en-CA" sz="16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en-CA" sz="16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n-CA" sz="16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MCRB</a:t>
                      </a:r>
                      <a:endParaRPr lang="en-CA"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annual runoff</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[mm]</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l" fontAlgn="b"/>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402</a:t>
                      </a:r>
                    </a:p>
                  </a:txBody>
                  <a:tcPr marL="9525" marR="9525" marT="9525" marB="0" anchor="b">
                    <a:lnL>
                      <a:noFill/>
                    </a:lnL>
                    <a:lnR>
                      <a:noFill/>
                    </a:lnR>
                    <a:lnT>
                      <a:noFill/>
                    </a:lnT>
                    <a:lnB>
                      <a:noFill/>
                    </a:lnB>
                    <a:solidFill>
                      <a:srgbClr val="FFFFFF"/>
                    </a:solidFill>
                  </a:tcPr>
                </a:tc>
                <a:tc>
                  <a:txBody>
                    <a:bodyPr/>
                    <a:lstStyle/>
                    <a:p>
                      <a:pPr algn="l" fontAlgn="b"/>
                      <a:r>
                        <a:rPr lang="en-CA" sz="1800" b="0" kern="1200" dirty="0" smtClean="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426 (</a:t>
                      </a:r>
                      <a:r>
                        <a:rPr lang="en-CA" sz="1800" b="0" kern="12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6)</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336 (-16</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359 (-11</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r>
              <a:tr h="282679">
                <a:tc vMerge="1">
                  <a:txBody>
                    <a:bodyPr/>
                    <a:lstStyle/>
                    <a:p>
                      <a:endParaRPr lang="en-CA"/>
                    </a:p>
                  </a:txBody>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peak runoff</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CA" sz="18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cms</a:t>
                      </a: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l" fontAlgn="b"/>
                      <a:r>
                        <a:rPr lang="en-CA" sz="1800" b="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1.01</a:t>
                      </a:r>
                    </a:p>
                  </a:txBody>
                  <a:tcPr marL="9525" marR="9525" marT="9525" marB="0" anchor="b">
                    <a:lnL>
                      <a:noFill/>
                    </a:lnL>
                    <a:lnR>
                      <a:noFill/>
                    </a:lnR>
                    <a:lnT>
                      <a:noFill/>
                    </a:lnT>
                    <a:lnB>
                      <a:noFill/>
                    </a:lnB>
                    <a:solidFill>
                      <a:srgbClr val="FFFFFF"/>
                    </a:solidFill>
                  </a:tcPr>
                </a:tc>
                <a:tc>
                  <a:txBody>
                    <a:bodyPr/>
                    <a:lstStyle/>
                    <a:p>
                      <a:pPr algn="l" fontAlgn="b"/>
                      <a:r>
                        <a:rPr lang="en-CA" sz="1800" b="0" kern="1200" dirty="0" smtClean="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1.11 (</a:t>
                      </a:r>
                      <a:r>
                        <a:rPr lang="en-CA" sz="1800" b="0" kern="12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9)</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0.91 (-10</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0.98 (-3</a:t>
                      </a: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r>
              <a:tr h="283464">
                <a:tc vMerge="1">
                  <a:txBody>
                    <a:bodyPr/>
                    <a:lstStyle/>
                    <a:p>
                      <a:endParaRPr lang="en-CA"/>
                    </a:p>
                  </a:txBody>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peak runoff date</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[day of year]</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l" fontAlgn="b"/>
                      <a:r>
                        <a:rPr lang="en-CA" sz="1800" b="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254</a:t>
                      </a:r>
                    </a:p>
                  </a:txBody>
                  <a:tcPr marL="9525" marR="9525" marT="9525" marB="0" anchor="b">
                    <a:lnL>
                      <a:noFill/>
                    </a:lnL>
                    <a:lnR>
                      <a:noFill/>
                    </a:lnR>
                    <a:lnT>
                      <a:noFill/>
                    </a:lnT>
                    <a:lnB>
                      <a:noFill/>
                    </a:lnB>
                    <a:solidFill>
                      <a:srgbClr val="FFFFFF"/>
                    </a:solidFill>
                  </a:tcPr>
                </a:tc>
                <a:tc>
                  <a:txBody>
                    <a:bodyPr/>
                    <a:lstStyle/>
                    <a:p>
                      <a:pPr algn="l" fontAlgn="b"/>
                      <a:r>
                        <a:rPr lang="en-CA" sz="1800" b="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253 (-1</a:t>
                      </a: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c>
                  <a:txBody>
                    <a:bodyPr/>
                    <a:lstStyle/>
                    <a:p>
                      <a:pPr algn="l" fontAlgn="b"/>
                      <a:r>
                        <a:rPr lang="en-CA" sz="1800" b="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254 (</a:t>
                      </a: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9525" marR="9525" marT="9525" marB="0" anchor="b">
                    <a:lnL>
                      <a:noFill/>
                    </a:lnL>
                    <a:lnR>
                      <a:noFill/>
                    </a:lnR>
                    <a:lnT>
                      <a:noFill/>
                    </a:lnT>
                    <a:lnB>
                      <a:noFill/>
                    </a:lnB>
                    <a:solidFill>
                      <a:srgbClr val="FFFFFF"/>
                    </a:solidFill>
                  </a:tcPr>
                </a:tc>
                <a:tc>
                  <a:txBody>
                    <a:bodyPr/>
                    <a:lstStyle/>
                    <a:p>
                      <a:pPr algn="l" fontAlgn="b"/>
                      <a:r>
                        <a:rPr lang="en-CA" sz="1800" b="0" kern="1200" dirty="0" smtClean="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256 (</a:t>
                      </a:r>
                      <a:r>
                        <a:rPr lang="en-CA" sz="1800" b="0" kern="12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9525" marR="9525" marT="9525" marB="0" anchor="b">
                    <a:lnL>
                      <a:noFill/>
                    </a:lnL>
                    <a:lnR>
                      <a:noFill/>
                    </a:lnR>
                    <a:lnT>
                      <a:noFill/>
                    </a:lnT>
                    <a:lnB>
                      <a:noFill/>
                    </a:lnB>
                    <a:solidFill>
                      <a:srgbClr val="FFFFFF"/>
                    </a:solidFill>
                  </a:tcPr>
                </a:tc>
              </a:tr>
              <a:tr h="282679">
                <a:tc vMerge="1">
                  <a:txBody>
                    <a:bodyPr/>
                    <a:lstStyle/>
                    <a:p>
                      <a:endParaRPr lang="en-CA"/>
                    </a:p>
                  </a:txBody>
                  <a:tcPr/>
                </a:tc>
                <a:tc>
                  <a:txBody>
                    <a:bodyPr/>
                    <a:lstStyle/>
                    <a:p>
                      <a:pPr algn="just">
                        <a:lnSpc>
                          <a:spcPct val="107000"/>
                        </a:lnSpc>
                        <a:spcAft>
                          <a:spcPts val="0"/>
                        </a:spcAft>
                      </a:pPr>
                      <a:r>
                        <a:rPr lang="en-CA"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runoff </a:t>
                      </a:r>
                      <a:r>
                        <a:rPr lang="en-CA" sz="18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ratio</a:t>
                      </a:r>
                      <a:endParaRPr lang="en-CA"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just">
                        <a:lnSpc>
                          <a:spcPct val="107000"/>
                        </a:lnSpc>
                        <a:spcAft>
                          <a:spcPts val="0"/>
                        </a:spcAft>
                      </a:pPr>
                      <a:r>
                        <a:rPr lang="en-CA"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CA"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l" fontAlgn="b"/>
                      <a:r>
                        <a:rPr lang="en-CA" sz="1800" b="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0.40</a:t>
                      </a: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lnL>
                      <a:noFill/>
                    </a:lnL>
                    <a:lnR>
                      <a:noFill/>
                    </a:lnR>
                    <a:lnT>
                      <a:noFill/>
                    </a:lnT>
                    <a:lnB>
                      <a:noFill/>
                    </a:lnB>
                    <a:solidFill>
                      <a:srgbClr val="FFFFFF"/>
                    </a:solidFill>
                  </a:tcPr>
                </a:tc>
                <a:tc>
                  <a:txBody>
                    <a:bodyPr/>
                    <a:lstStyle/>
                    <a:p>
                      <a:pPr algn="l" fontAlgn="b"/>
                      <a:r>
                        <a:rPr lang="en-CA" sz="1800" b="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0.40 (0</a:t>
                      </a: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0.34 (-14</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0.35 (-13</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r>
              <a:tr h="282679">
                <a:tc>
                  <a:txBody>
                    <a:bodyPr/>
                    <a:lstStyle/>
                    <a:p>
                      <a:pPr algn="just">
                        <a:lnSpc>
                          <a:spcPct val="107000"/>
                        </a:lnSpc>
                        <a:spcAft>
                          <a:spcPts val="0"/>
                        </a:spcAft>
                      </a:pPr>
                      <a:r>
                        <a:rPr lang="en-CA"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l">
                        <a:lnSpc>
                          <a:spcPct val="107000"/>
                        </a:lnSpc>
                        <a:spcAft>
                          <a:spcPts val="0"/>
                        </a:spcAft>
                      </a:pP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a:noFill/>
                    </a:lnL>
                    <a:lnR>
                      <a:noFill/>
                    </a:lnR>
                    <a:lnT>
                      <a:noFill/>
                    </a:lnT>
                    <a:lnB>
                      <a:noFill/>
                    </a:lnB>
                    <a:solidFill>
                      <a:srgbClr val="FFFFFF"/>
                    </a:solidFill>
                  </a:tcPr>
                </a:tc>
                <a:tc>
                  <a:txBody>
                    <a:bodyPr/>
                    <a:lstStyle/>
                    <a:p>
                      <a:pPr algn="l">
                        <a:lnSpc>
                          <a:spcPct val="107000"/>
                        </a:lnSpc>
                      </a:pP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lnSpc>
                          <a:spcPct val="107000"/>
                        </a:lnSpc>
                        <a:spcAft>
                          <a:spcPts val="0"/>
                        </a:spcAft>
                      </a:pP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a:noFill/>
                    </a:lnL>
                    <a:lnR>
                      <a:noFill/>
                    </a:lnR>
                    <a:lnT>
                      <a:noFill/>
                    </a:lnT>
                    <a:lnB>
                      <a:noFill/>
                    </a:lnB>
                    <a:solidFill>
                      <a:srgbClr val="FFFFFF"/>
                    </a:solidFill>
                  </a:tcPr>
                </a:tc>
                <a:tc>
                  <a:txBody>
                    <a:bodyPr/>
                    <a:lstStyle/>
                    <a:p>
                      <a:pPr algn="l">
                        <a:lnSpc>
                          <a:spcPct val="107000"/>
                        </a:lnSpc>
                        <a:spcAft>
                          <a:spcPts val="0"/>
                        </a:spcAft>
                      </a:pP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b">
                    <a:lnL>
                      <a:noFill/>
                    </a:lnL>
                    <a:lnR>
                      <a:noFill/>
                    </a:lnR>
                    <a:lnT>
                      <a:noFill/>
                    </a:lnT>
                    <a:lnB>
                      <a:noFill/>
                    </a:lnB>
                    <a:solidFill>
                      <a:srgbClr val="FFFFFF"/>
                    </a:solidFill>
                  </a:tcPr>
                </a:tc>
              </a:tr>
              <a:tr h="282679">
                <a:tc rowSpan="4">
                  <a:txBody>
                    <a:bodyPr/>
                    <a:lstStyle/>
                    <a:p>
                      <a:pPr algn="just">
                        <a:lnSpc>
                          <a:spcPct val="107000"/>
                        </a:lnSpc>
                        <a:spcAft>
                          <a:spcPts val="0"/>
                        </a:spcAft>
                      </a:pPr>
                      <a:r>
                        <a:rPr lang="en-CA"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RME</a:t>
                      </a:r>
                      <a:endParaRPr lang="en-C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annual runoff</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[mm]</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l" fontAlgn="b"/>
                      <a:r>
                        <a:rPr lang="en-CA" sz="1800" b="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371</a:t>
                      </a:r>
                    </a:p>
                  </a:txBody>
                  <a:tcPr marL="9525" marR="9525" marT="9525" marB="0" anchor="b">
                    <a:lnL>
                      <a:noFill/>
                    </a:lnL>
                    <a:lnR>
                      <a:noFill/>
                    </a:lnR>
                    <a:lnT>
                      <a:noFill/>
                    </a:lnT>
                    <a:lnB>
                      <a:noFill/>
                    </a:lnB>
                    <a:solidFill>
                      <a:srgbClr val="FFFFFF"/>
                    </a:solidFill>
                  </a:tcPr>
                </a:tc>
                <a:tc>
                  <a:txBody>
                    <a:bodyPr/>
                    <a:lstStyle/>
                    <a:p>
                      <a:pPr algn="l" fontAlgn="b"/>
                      <a:r>
                        <a:rPr lang="en-CA" sz="1800" b="0" kern="1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375 (</a:t>
                      </a:r>
                      <a:r>
                        <a:rPr lang="en-CA" sz="1800" b="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340 (-8</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351 </a:t>
                      </a:r>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9525" marR="9525" marT="9525" marB="0" anchor="b">
                    <a:lnL>
                      <a:noFill/>
                    </a:lnL>
                    <a:lnR>
                      <a:noFill/>
                    </a:lnR>
                    <a:lnT>
                      <a:noFill/>
                    </a:lnT>
                    <a:lnB>
                      <a:noFill/>
                    </a:lnB>
                    <a:solidFill>
                      <a:srgbClr val="FFFFFF"/>
                    </a:solidFill>
                  </a:tcPr>
                </a:tc>
              </a:tr>
              <a:tr h="262128">
                <a:tc vMerge="1">
                  <a:txBody>
                    <a:bodyPr/>
                    <a:lstStyle/>
                    <a:p>
                      <a:endParaRPr lang="en-CA"/>
                    </a:p>
                  </a:txBody>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peak runoff</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CA" sz="18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cms</a:t>
                      </a: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l" fontAlgn="b"/>
                      <a:r>
                        <a:rPr lang="en-CA" sz="1800" b="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0.053</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0.05 (-15</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0.05 (-16</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0.04 (-17</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r>
              <a:tr h="359283">
                <a:tc vMerge="1">
                  <a:txBody>
                    <a:bodyPr/>
                    <a:lstStyle/>
                    <a:p>
                      <a:endParaRPr lang="en-CA"/>
                    </a:p>
                  </a:txBody>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peak runoff date</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just">
                        <a:lnSpc>
                          <a:spcPct val="107000"/>
                        </a:lnSpc>
                        <a:spcAft>
                          <a:spcPts val="0"/>
                        </a:spcAft>
                      </a:pPr>
                      <a:r>
                        <a:rPr lang="en-CA"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[day of year]</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FFFFF"/>
                    </a:solidFill>
                  </a:tcPr>
                </a:tc>
                <a:tc>
                  <a:txBody>
                    <a:bodyPr/>
                    <a:lstStyle/>
                    <a:p>
                      <a:pPr algn="l" fontAlgn="b"/>
                      <a:r>
                        <a:rPr lang="en-CA" sz="1800" b="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226</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186 (-40</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c>
                  <a:txBody>
                    <a:bodyPr/>
                    <a:lstStyle/>
                    <a:p>
                      <a:pPr algn="l" fontAlgn="b"/>
                      <a:r>
                        <a:rPr lang="en-CA" sz="1800" b="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226 (</a:t>
                      </a: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9525" marR="9525" marT="9525" marB="0" anchor="b">
                    <a:lnL>
                      <a:noFill/>
                    </a:lnL>
                    <a:lnR>
                      <a:noFill/>
                    </a:lnR>
                    <a:lnT>
                      <a:noFill/>
                    </a:lnT>
                    <a:lnB>
                      <a:noFill/>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179 (-47</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a:noFill/>
                    </a:lnB>
                    <a:solidFill>
                      <a:srgbClr val="FFFFFF"/>
                    </a:solidFill>
                  </a:tcPr>
                </a:tc>
              </a:tr>
              <a:tr h="217297">
                <a:tc vMerge="1">
                  <a:txBody>
                    <a:bodyPr/>
                    <a:lstStyle/>
                    <a:p>
                      <a:endParaRPr lang="en-CA"/>
                    </a:p>
                  </a:txBody>
                  <a:tcPr/>
                </a:tc>
                <a:tc>
                  <a:txBody>
                    <a:bodyPr/>
                    <a:lstStyle/>
                    <a:p>
                      <a:pPr algn="just">
                        <a:lnSpc>
                          <a:spcPct val="107000"/>
                        </a:lnSpc>
                        <a:spcAft>
                          <a:spcPts val="0"/>
                        </a:spcAft>
                      </a:pP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runoff </a:t>
                      </a:r>
                      <a:r>
                        <a:rPr lang="en-CA" sz="1800" b="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ratio</a:t>
                      </a: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800" b="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0.44</a:t>
                      </a:r>
                      <a:endParaRPr lang="en-CA"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0.41 (-6</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0.42 (-5</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algn="l" defTabSz="914400" rtl="0" eaLnBrk="1" fontAlgn="b" latinLnBrk="0" hangingPunct="1"/>
                      <a:r>
                        <a:rPr lang="en-CA" sz="1800" b="0" kern="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0.40 (-8</a:t>
                      </a:r>
                      <a:r>
                        <a:rPr lang="en-CA" sz="1800" b="0" kern="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9" name="Title 1"/>
          <p:cNvSpPr>
            <a:spLocks noGrp="1"/>
          </p:cNvSpPr>
          <p:nvPr>
            <p:ph type="title"/>
          </p:nvPr>
        </p:nvSpPr>
        <p:spPr>
          <a:xfrm>
            <a:off x="435429" y="-11678"/>
            <a:ext cx="8229600" cy="1143000"/>
          </a:xfrm>
        </p:spPr>
        <p:txBody>
          <a:bodyPr>
            <a:normAutofit/>
          </a:bodyPr>
          <a:lstStyle/>
          <a:p>
            <a:r>
              <a:rPr lang="en-US" sz="2800" b="1" dirty="0">
                <a:solidFill>
                  <a:srgbClr val="C00000"/>
                </a:solidFill>
              </a:rPr>
              <a:t>Streamflow Regime </a:t>
            </a:r>
            <a:r>
              <a:rPr lang="en-US" sz="2800" b="1" dirty="0" smtClean="0">
                <a:solidFill>
                  <a:srgbClr val="C00000"/>
                </a:solidFill>
              </a:rPr>
              <a:t>Change  </a:t>
            </a:r>
            <a:r>
              <a:rPr lang="en-US" sz="2000" b="1" dirty="0" smtClean="0">
                <a:solidFill>
                  <a:srgbClr val="C00000"/>
                </a:solidFill>
              </a:rPr>
              <a:t>(changes given inside parentheses)</a:t>
            </a:r>
            <a:endParaRPr lang="en-US" sz="2800" b="1" dirty="0">
              <a:solidFill>
                <a:srgbClr val="C00000"/>
              </a:solidFill>
            </a:endParaRPr>
          </a:p>
        </p:txBody>
      </p:sp>
      <p:cxnSp>
        <p:nvCxnSpPr>
          <p:cNvPr id="3" name="Straight Connector 2"/>
          <p:cNvCxnSpPr/>
          <p:nvPr/>
        </p:nvCxnSpPr>
        <p:spPr>
          <a:xfrm>
            <a:off x="228600" y="3276600"/>
            <a:ext cx="868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4724400"/>
            <a:ext cx="9067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3946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540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CA" sz="4000" b="1" dirty="0" smtClean="0">
                <a:solidFill>
                  <a:srgbClr val="C00000"/>
                </a:solidFill>
              </a:rPr>
              <a:t>Conclusions</a:t>
            </a:r>
            <a:endParaRPr lang="en-US" sz="4000" b="1" dirty="0">
              <a:solidFill>
                <a:srgbClr val="C00000"/>
              </a:solidFill>
            </a:endParaRPr>
          </a:p>
        </p:txBody>
      </p:sp>
      <p:sp>
        <p:nvSpPr>
          <p:cNvPr id="6" name="Title 1"/>
          <p:cNvSpPr txBox="1">
            <a:spLocks/>
          </p:cNvSpPr>
          <p:nvPr/>
        </p:nvSpPr>
        <p:spPr bwMode="auto">
          <a:xfrm>
            <a:off x="152400" y="838200"/>
            <a:ext cx="8458200" cy="634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161925" indent="-161925">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just">
              <a:spcAft>
                <a:spcPts val="600"/>
              </a:spcAft>
              <a:buSzPct val="100000"/>
              <a:buBlip>
                <a:blip r:embed="rId3"/>
              </a:buBlip>
            </a:pPr>
            <a:endParaRPr lang="en-US" sz="1000" dirty="0">
              <a:solidFill>
                <a:prstClr val="black"/>
              </a:solidFill>
              <a:latin typeface="Calibri" charset="0"/>
              <a:cs typeface="Lucida Sans" charset="0"/>
            </a:endParaRPr>
          </a:p>
          <a:p>
            <a:pPr algn="just">
              <a:spcAft>
                <a:spcPts val="600"/>
              </a:spcAft>
              <a:buSzPct val="100000"/>
              <a:buBlip>
                <a:blip r:embed="rId3"/>
              </a:buBlip>
            </a:pPr>
            <a:r>
              <a:rPr lang="en-CA" sz="2000" dirty="0" smtClean="0">
                <a:solidFill>
                  <a:prstClr val="black"/>
                </a:solidFill>
                <a:latin typeface="Calibri" charset="0"/>
                <a:cs typeface="Lucida Sans" charset="0"/>
              </a:rPr>
              <a:t>Hydrological uncertainty due to climate model uncertainty and the effects of </a:t>
            </a:r>
            <a:r>
              <a:rPr lang="en-CA" sz="2000" dirty="0" err="1" smtClean="0">
                <a:solidFill>
                  <a:prstClr val="black"/>
                </a:solidFill>
                <a:latin typeface="Calibri" charset="0"/>
                <a:cs typeface="Lucida Sans" charset="0"/>
              </a:rPr>
              <a:t>internannual</a:t>
            </a:r>
            <a:r>
              <a:rPr lang="en-CA" sz="2000" dirty="0" smtClean="0">
                <a:solidFill>
                  <a:prstClr val="black"/>
                </a:solidFill>
                <a:latin typeface="Calibri" charset="0"/>
                <a:cs typeface="Lucida Sans" charset="0"/>
              </a:rPr>
              <a:t> variability </a:t>
            </a:r>
            <a:r>
              <a:rPr lang="en-CA" sz="2000" dirty="0" smtClean="0">
                <a:solidFill>
                  <a:prstClr val="black"/>
                </a:solidFill>
                <a:latin typeface="Calibri" charset="0"/>
                <a:cs typeface="Lucida Sans" charset="0"/>
              </a:rPr>
              <a:t>can be </a:t>
            </a:r>
            <a:r>
              <a:rPr lang="en-CA" sz="2000" dirty="0" smtClean="0">
                <a:solidFill>
                  <a:prstClr val="black"/>
                </a:solidFill>
                <a:latin typeface="Calibri" charset="0"/>
                <a:cs typeface="Lucida Sans" charset="0"/>
              </a:rPr>
              <a:t>greater than the differences due to climate change.</a:t>
            </a:r>
          </a:p>
          <a:p>
            <a:pPr lvl="1" algn="just">
              <a:spcAft>
                <a:spcPts val="600"/>
              </a:spcAft>
              <a:buSzPct val="100000"/>
              <a:buBlip>
                <a:blip r:embed="rId3"/>
              </a:buBlip>
            </a:pPr>
            <a:r>
              <a:rPr lang="en-CA" sz="2000" dirty="0" smtClean="0">
                <a:solidFill>
                  <a:prstClr val="black"/>
                </a:solidFill>
                <a:latin typeface="Calibri" charset="0"/>
                <a:cs typeface="Lucida Sans" charset="0"/>
              </a:rPr>
              <a:t>Snow </a:t>
            </a:r>
            <a:r>
              <a:rPr lang="en-CA" sz="2000" dirty="0">
                <a:solidFill>
                  <a:prstClr val="black"/>
                </a:solidFill>
                <a:latin typeface="Calibri" charset="0"/>
                <a:cs typeface="Lucida Sans" charset="0"/>
              </a:rPr>
              <a:t>regime </a:t>
            </a:r>
            <a:r>
              <a:rPr lang="en-CA" sz="2000" dirty="0" smtClean="0">
                <a:solidFill>
                  <a:prstClr val="black"/>
                </a:solidFill>
                <a:latin typeface="Calibri" charset="0"/>
                <a:cs typeface="Lucida Sans" charset="0"/>
              </a:rPr>
              <a:t>uncertainty due </a:t>
            </a:r>
            <a:r>
              <a:rPr lang="en-CA" sz="2000" dirty="0">
                <a:solidFill>
                  <a:prstClr val="black"/>
                </a:solidFill>
                <a:latin typeface="Calibri" charset="0"/>
                <a:cs typeface="Lucida Sans" charset="0"/>
              </a:rPr>
              <a:t>to climate model uncertainty and </a:t>
            </a:r>
            <a:r>
              <a:rPr lang="en-CA" sz="2000" dirty="0" smtClean="0">
                <a:solidFill>
                  <a:prstClr val="black"/>
                </a:solidFill>
                <a:latin typeface="Calibri" charset="0"/>
                <a:cs typeface="Lucida Sans" charset="0"/>
              </a:rPr>
              <a:t>the effects </a:t>
            </a:r>
            <a:r>
              <a:rPr lang="en-CA" sz="2000" dirty="0">
                <a:solidFill>
                  <a:prstClr val="black"/>
                </a:solidFill>
                <a:latin typeface="Calibri" charset="0"/>
                <a:cs typeface="Lucida Sans" charset="0"/>
              </a:rPr>
              <a:t>of </a:t>
            </a:r>
            <a:r>
              <a:rPr lang="en-CA" sz="2000" dirty="0" err="1">
                <a:solidFill>
                  <a:prstClr val="black"/>
                </a:solidFill>
                <a:latin typeface="Calibri" charset="0"/>
                <a:cs typeface="Lucida Sans" charset="0"/>
              </a:rPr>
              <a:t>internannual</a:t>
            </a:r>
            <a:r>
              <a:rPr lang="en-CA" sz="2000" dirty="0">
                <a:solidFill>
                  <a:prstClr val="black"/>
                </a:solidFill>
                <a:latin typeface="Calibri" charset="0"/>
                <a:cs typeface="Lucida Sans" charset="0"/>
              </a:rPr>
              <a:t> variability </a:t>
            </a:r>
            <a:r>
              <a:rPr lang="en-CA" sz="2000" dirty="0" smtClean="0">
                <a:solidFill>
                  <a:prstClr val="black"/>
                </a:solidFill>
                <a:latin typeface="Calibri" charset="0"/>
                <a:cs typeface="Lucida Sans" charset="0"/>
              </a:rPr>
              <a:t>is greater in </a:t>
            </a:r>
            <a:r>
              <a:rPr lang="en-CA" sz="2000" dirty="0">
                <a:solidFill>
                  <a:prstClr val="black"/>
                </a:solidFill>
                <a:latin typeface="Calibri" charset="0"/>
                <a:cs typeface="Lucida Sans" charset="0"/>
              </a:rPr>
              <a:t>WCRB and </a:t>
            </a:r>
            <a:r>
              <a:rPr lang="en-CA" sz="2000" dirty="0" smtClean="0">
                <a:solidFill>
                  <a:prstClr val="black"/>
                </a:solidFill>
                <a:latin typeface="Calibri" charset="0"/>
                <a:cs typeface="Lucida Sans" charset="0"/>
              </a:rPr>
              <a:t>the high </a:t>
            </a:r>
            <a:r>
              <a:rPr lang="en-CA" sz="2000" dirty="0">
                <a:solidFill>
                  <a:prstClr val="black"/>
                </a:solidFill>
                <a:latin typeface="Calibri" charset="0"/>
                <a:cs typeface="Lucida Sans" charset="0"/>
              </a:rPr>
              <a:t>altitudes of MCRB, but </a:t>
            </a:r>
            <a:r>
              <a:rPr lang="en-CA" sz="2000" dirty="0" smtClean="0">
                <a:solidFill>
                  <a:prstClr val="black"/>
                </a:solidFill>
                <a:latin typeface="Calibri" charset="0"/>
                <a:cs typeface="Lucida Sans" charset="0"/>
              </a:rPr>
              <a:t>smaller in </a:t>
            </a:r>
            <a:r>
              <a:rPr lang="en-CA" sz="2000" dirty="0">
                <a:solidFill>
                  <a:prstClr val="black"/>
                </a:solidFill>
                <a:latin typeface="Calibri" charset="0"/>
                <a:cs typeface="Lucida Sans" charset="0"/>
              </a:rPr>
              <a:t>RME and </a:t>
            </a:r>
            <a:r>
              <a:rPr lang="en-CA" sz="2000" dirty="0" smtClean="0">
                <a:solidFill>
                  <a:prstClr val="black"/>
                </a:solidFill>
                <a:latin typeface="Calibri" charset="0"/>
                <a:cs typeface="Lucida Sans" charset="0"/>
              </a:rPr>
              <a:t>the low </a:t>
            </a:r>
            <a:r>
              <a:rPr lang="en-CA" sz="2000" dirty="0">
                <a:solidFill>
                  <a:prstClr val="black"/>
                </a:solidFill>
                <a:latin typeface="Calibri" charset="0"/>
                <a:cs typeface="Lucida Sans" charset="0"/>
              </a:rPr>
              <a:t>altitudes in MCRB than </a:t>
            </a:r>
            <a:r>
              <a:rPr lang="en-CA" sz="2000" dirty="0" smtClean="0">
                <a:solidFill>
                  <a:prstClr val="black"/>
                </a:solidFill>
                <a:latin typeface="Calibri" charset="0"/>
                <a:cs typeface="Lucida Sans" charset="0"/>
              </a:rPr>
              <a:t>the differences </a:t>
            </a:r>
            <a:r>
              <a:rPr lang="en-CA" sz="2000" dirty="0">
                <a:solidFill>
                  <a:prstClr val="black"/>
                </a:solidFill>
                <a:latin typeface="Calibri" charset="0"/>
                <a:cs typeface="Lucida Sans" charset="0"/>
              </a:rPr>
              <a:t>due to climate change</a:t>
            </a:r>
            <a:r>
              <a:rPr lang="en-CA" sz="2000" dirty="0" smtClean="0">
                <a:solidFill>
                  <a:prstClr val="black"/>
                </a:solidFill>
                <a:latin typeface="Calibri" charset="0"/>
                <a:cs typeface="Lucida Sans" charset="0"/>
              </a:rPr>
              <a:t>.</a:t>
            </a:r>
          </a:p>
          <a:p>
            <a:pPr algn="just">
              <a:spcAft>
                <a:spcPts val="600"/>
              </a:spcAft>
              <a:buSzPct val="100000"/>
              <a:buBlip>
                <a:blip r:embed="rId3"/>
              </a:buBlip>
            </a:pPr>
            <a:r>
              <a:rPr lang="en-CA" sz="2000" dirty="0">
                <a:solidFill>
                  <a:prstClr val="black"/>
                </a:solidFill>
                <a:latin typeface="Calibri" charset="0"/>
                <a:cs typeface="Lucida Sans" charset="0"/>
              </a:rPr>
              <a:t>Transient vegetation change is as important as climate change in decreasing the peak SWE and the annual peak runoff in all three basins. However, the response of annual runoff volume to change varies with latitude. </a:t>
            </a:r>
          </a:p>
          <a:p>
            <a:pPr algn="just">
              <a:spcAft>
                <a:spcPts val="600"/>
              </a:spcAft>
              <a:buSzPct val="100000"/>
              <a:buBlip>
                <a:blip r:embed="rId3"/>
              </a:buBlip>
            </a:pPr>
            <a:r>
              <a:rPr lang="en-CA" sz="2000" dirty="0" smtClean="0">
                <a:solidFill>
                  <a:prstClr val="black"/>
                </a:solidFill>
                <a:latin typeface="Calibri" charset="0"/>
                <a:cs typeface="Lucida Sans" charset="0"/>
              </a:rPr>
              <a:t>WCRB </a:t>
            </a:r>
            <a:r>
              <a:rPr lang="en-CA" sz="2000" dirty="0">
                <a:solidFill>
                  <a:prstClr val="black"/>
                </a:solidFill>
                <a:latin typeface="Calibri" charset="0"/>
                <a:cs typeface="Lucida Sans" charset="0"/>
              </a:rPr>
              <a:t>in the north has the most </a:t>
            </a:r>
            <a:r>
              <a:rPr lang="en-CA" sz="2000" dirty="0" smtClean="0">
                <a:solidFill>
                  <a:prstClr val="black"/>
                </a:solidFill>
                <a:latin typeface="Calibri" charset="0"/>
                <a:cs typeface="Lucida Sans" charset="0"/>
              </a:rPr>
              <a:t>insensitive </a:t>
            </a:r>
            <a:r>
              <a:rPr lang="en-CA" sz="2000" dirty="0">
                <a:solidFill>
                  <a:prstClr val="black"/>
                </a:solidFill>
                <a:latin typeface="Calibri" charset="0"/>
                <a:cs typeface="Lucida Sans" charset="0"/>
              </a:rPr>
              <a:t>snowpack to climate change, whilst snowpacks in RME in the south are the most sensitive</a:t>
            </a:r>
            <a:r>
              <a:rPr lang="en-CA" sz="2000" dirty="0" smtClean="0">
                <a:solidFill>
                  <a:prstClr val="black"/>
                </a:solidFill>
                <a:latin typeface="Calibri" charset="0"/>
                <a:cs typeface="Lucida Sans" charset="0"/>
              </a:rPr>
              <a:t>.  MCRB snowpack sensitivity decreases with altitude.</a:t>
            </a:r>
            <a:endParaRPr lang="en-CA" sz="2000" dirty="0">
              <a:solidFill>
                <a:prstClr val="black"/>
              </a:solidFill>
              <a:latin typeface="Calibri" charset="0"/>
              <a:cs typeface="Lucida Sans" charset="0"/>
            </a:endParaRPr>
          </a:p>
          <a:p>
            <a:pPr algn="just">
              <a:spcAft>
                <a:spcPts val="600"/>
              </a:spcAft>
              <a:buSzPct val="100000"/>
              <a:buBlip>
                <a:blip r:embed="rId3"/>
              </a:buBlip>
            </a:pPr>
            <a:r>
              <a:rPr lang="en-CA" sz="2000" dirty="0">
                <a:solidFill>
                  <a:prstClr val="black"/>
                </a:solidFill>
                <a:latin typeface="Calibri" charset="0"/>
                <a:cs typeface="Lucida Sans" charset="0"/>
              </a:rPr>
              <a:t>Annual runoff volume </a:t>
            </a:r>
            <a:r>
              <a:rPr lang="en-CA" sz="2000" dirty="0" smtClean="0">
                <a:solidFill>
                  <a:prstClr val="black"/>
                </a:solidFill>
                <a:latin typeface="Calibri" charset="0"/>
                <a:cs typeface="Lucida Sans" charset="0"/>
              </a:rPr>
              <a:t>will increase under climate change in the north but not the south and will decrease </a:t>
            </a:r>
            <a:r>
              <a:rPr lang="en-CA" sz="2000" dirty="0">
                <a:solidFill>
                  <a:prstClr val="black"/>
                </a:solidFill>
                <a:latin typeface="Calibri" charset="0"/>
                <a:cs typeface="Lucida Sans" charset="0"/>
              </a:rPr>
              <a:t>under </a:t>
            </a:r>
            <a:r>
              <a:rPr lang="en-CA" sz="2000" dirty="0" smtClean="0">
                <a:solidFill>
                  <a:prstClr val="black"/>
                </a:solidFill>
                <a:latin typeface="Calibri" charset="0"/>
                <a:cs typeface="Lucida Sans" charset="0"/>
              </a:rPr>
              <a:t>combinations of climate </a:t>
            </a:r>
            <a:r>
              <a:rPr lang="en-CA" sz="2000" dirty="0">
                <a:solidFill>
                  <a:prstClr val="black"/>
                </a:solidFill>
                <a:latin typeface="Calibri" charset="0"/>
                <a:cs typeface="Lucida Sans" charset="0"/>
              </a:rPr>
              <a:t>and </a:t>
            </a:r>
            <a:r>
              <a:rPr lang="en-CA" sz="2000" dirty="0" smtClean="0">
                <a:solidFill>
                  <a:prstClr val="black"/>
                </a:solidFill>
                <a:latin typeface="Calibri" charset="0"/>
                <a:cs typeface="Lucida Sans" charset="0"/>
              </a:rPr>
              <a:t>transient vegetation change. </a:t>
            </a:r>
            <a:endParaRPr lang="en-CA" sz="1050" dirty="0" smtClean="0">
              <a:solidFill>
                <a:prstClr val="black"/>
              </a:solidFill>
              <a:latin typeface="Calibri" charset="0"/>
              <a:cs typeface="Lucida Sans" charset="0"/>
            </a:endParaRPr>
          </a:p>
          <a:p>
            <a:pPr algn="just">
              <a:spcAft>
                <a:spcPts val="600"/>
              </a:spcAft>
              <a:buSzPct val="100000"/>
              <a:buBlip>
                <a:blip r:embed="rId3"/>
              </a:buBlip>
            </a:pPr>
            <a:endParaRPr lang="en-CA" sz="1000" dirty="0">
              <a:solidFill>
                <a:prstClr val="black"/>
              </a:solidFill>
              <a:latin typeface="Calibri" charset="0"/>
              <a:cs typeface="Lucida Sans" charset="0"/>
            </a:endParaRPr>
          </a:p>
          <a:p>
            <a:pPr algn="just">
              <a:spcAft>
                <a:spcPts val="600"/>
              </a:spcAft>
              <a:buSzPct val="100000"/>
              <a:buBlip>
                <a:blip r:embed="rId3"/>
              </a:buBlip>
            </a:pPr>
            <a:endParaRPr lang="en-US" sz="1000" dirty="0">
              <a:solidFill>
                <a:prstClr val="black"/>
              </a:solidFill>
              <a:latin typeface="Calibri" charset="0"/>
              <a:cs typeface="Lucida Sans" charset="0"/>
            </a:endParaRPr>
          </a:p>
          <a:p>
            <a:pPr marL="0" indent="0" algn="just">
              <a:spcAft>
                <a:spcPts val="600"/>
              </a:spcAft>
              <a:buSzPct val="100000"/>
            </a:pPr>
            <a:endParaRPr lang="en-US" sz="1050" dirty="0" smtClean="0">
              <a:solidFill>
                <a:prstClr val="black"/>
              </a:solidFill>
              <a:latin typeface="Calibri" charset="0"/>
              <a:cs typeface="Lucida Sans" charset="0"/>
            </a:endParaRPr>
          </a:p>
        </p:txBody>
      </p:sp>
      <p:sp>
        <p:nvSpPr>
          <p:cNvPr id="2" name="Slide Number Placeholder 1"/>
          <p:cNvSpPr>
            <a:spLocks noGrp="1"/>
          </p:cNvSpPr>
          <p:nvPr>
            <p:ph type="sldNum" sz="quarter" idx="12"/>
          </p:nvPr>
        </p:nvSpPr>
        <p:spPr>
          <a:xfrm>
            <a:off x="7021286" y="6363426"/>
            <a:ext cx="2133600" cy="365125"/>
          </a:xfrm>
        </p:spPr>
        <p:txBody>
          <a:bodyPr/>
          <a:lstStyle/>
          <a:p>
            <a:fld id="{4E2849E0-B6DB-4AC3-BCBE-40A6CB3503AD}" type="slidenum">
              <a:rPr lang="en-US" smtClean="0"/>
              <a:t>26</a:t>
            </a:fld>
            <a:endParaRPr lang="en-US" dirty="0"/>
          </a:p>
        </p:txBody>
      </p:sp>
    </p:spTree>
    <p:extLst>
      <p:ext uri="{BB962C8B-B14F-4D97-AF65-F5344CB8AC3E}">
        <p14:creationId xmlns:p14="http://schemas.microsoft.com/office/powerpoint/2010/main" val="2458951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E2849E0-B6DB-4AC3-BCBE-40A6CB3503AD}" type="slidenum">
              <a:rPr lang="en-US" smtClean="0"/>
              <a:t>3</a:t>
            </a:fld>
            <a:endParaRPr lang="en-US"/>
          </a:p>
        </p:txBody>
      </p:sp>
      <p:pic>
        <p:nvPicPr>
          <p:cNvPr id="16" name="Picture 15"/>
          <p:cNvPicPr>
            <a:picLocks noChangeAspect="1"/>
          </p:cNvPicPr>
          <p:nvPr/>
        </p:nvPicPr>
        <p:blipFill>
          <a:blip r:embed="rId2"/>
          <a:stretch>
            <a:fillRect/>
          </a:stretch>
        </p:blipFill>
        <p:spPr>
          <a:xfrm>
            <a:off x="3124200" y="408475"/>
            <a:ext cx="5257800" cy="6386243"/>
          </a:xfrm>
          <a:prstGeom prst="rect">
            <a:avLst/>
          </a:prstGeom>
        </p:spPr>
      </p:pic>
      <p:pic>
        <p:nvPicPr>
          <p:cNvPr id="15"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51056"/>
            <a:ext cx="2428782" cy="188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2679505"/>
            <a:ext cx="2394856" cy="181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641224"/>
            <a:ext cx="2394856" cy="186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 name="Text Box 24"/>
          <p:cNvSpPr txBox="1">
            <a:spLocks noChangeArrowheads="1"/>
          </p:cNvSpPr>
          <p:nvPr/>
        </p:nvSpPr>
        <p:spPr bwMode="auto">
          <a:xfrm>
            <a:off x="152400" y="651056"/>
            <a:ext cx="2394856" cy="4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207" tIns="49604" rIns="99207" bIns="49604"/>
          <a:lstStyle>
            <a:lvl1pPr defTabSz="103188" eaLnBrk="0">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1pPr>
            <a:lvl2pPr marL="742950" indent="-285750" defTabSz="103188" eaLnBrk="0">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2pPr>
            <a:lvl3pPr marL="1143000" indent="-228600" defTabSz="103188" eaLnBrk="0">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3pPr>
            <a:lvl4pPr marL="1600200" indent="-228600" defTabSz="103188" eaLnBrk="0">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4pPr>
            <a:lvl5pPr marL="2057400" indent="-228600" defTabSz="103188" eaLnBrk="0">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5pPr>
            <a:lvl6pPr marL="2514600" indent="-228600" defTabSz="103188" eaLnBrk="0" fontAlgn="base" hangingPunct="0">
              <a:lnSpc>
                <a:spcPct val="118000"/>
              </a:lnSpc>
              <a:spcBef>
                <a:spcPct val="0"/>
              </a:spcBef>
              <a:spcAft>
                <a:spcPct val="0"/>
              </a:spcAft>
              <a:buClr>
                <a:srgbClr val="000000"/>
              </a:buClr>
              <a:buSzPct val="45000"/>
              <a:buFont typeface="Wingdings" panose="05000000000000000000" pitchFamily="2" charset="2"/>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6pPr>
            <a:lvl7pPr marL="2971800" indent="-228600" defTabSz="103188" eaLnBrk="0" fontAlgn="base" hangingPunct="0">
              <a:lnSpc>
                <a:spcPct val="118000"/>
              </a:lnSpc>
              <a:spcBef>
                <a:spcPct val="0"/>
              </a:spcBef>
              <a:spcAft>
                <a:spcPct val="0"/>
              </a:spcAft>
              <a:buClr>
                <a:srgbClr val="000000"/>
              </a:buClr>
              <a:buSzPct val="45000"/>
              <a:buFont typeface="Wingdings" panose="05000000000000000000" pitchFamily="2" charset="2"/>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7pPr>
            <a:lvl8pPr marL="3429000" indent="-228600" defTabSz="103188" eaLnBrk="0" fontAlgn="base" hangingPunct="0">
              <a:lnSpc>
                <a:spcPct val="118000"/>
              </a:lnSpc>
              <a:spcBef>
                <a:spcPct val="0"/>
              </a:spcBef>
              <a:spcAft>
                <a:spcPct val="0"/>
              </a:spcAft>
              <a:buClr>
                <a:srgbClr val="000000"/>
              </a:buClr>
              <a:buSzPct val="45000"/>
              <a:buFont typeface="Wingdings" panose="05000000000000000000" pitchFamily="2" charset="2"/>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8pPr>
            <a:lvl9pPr marL="3886200" indent="-228600" defTabSz="103188" eaLnBrk="0" fontAlgn="base" hangingPunct="0">
              <a:lnSpc>
                <a:spcPct val="118000"/>
              </a:lnSpc>
              <a:spcBef>
                <a:spcPct val="0"/>
              </a:spcBef>
              <a:spcAft>
                <a:spcPct val="0"/>
              </a:spcAft>
              <a:buClr>
                <a:srgbClr val="000000"/>
              </a:buClr>
              <a:buSzPct val="45000"/>
              <a:buFont typeface="Wingdings" panose="05000000000000000000" pitchFamily="2" charset="2"/>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9pPr>
          </a:lstStyle>
          <a:p>
            <a:pPr algn="ctr" eaLnBrk="1">
              <a:lnSpc>
                <a:spcPct val="83000"/>
              </a:lnSpc>
            </a:pPr>
            <a:r>
              <a:rPr lang="en-CA" altLang="en-US" sz="900" b="1" dirty="0">
                <a:solidFill>
                  <a:srgbClr val="000000"/>
                </a:solidFill>
                <a:latin typeface="FreeSerif" pitchFamily="16" charset="0"/>
                <a:cs typeface="Arial" panose="020B0604020202020204" pitchFamily="34" charset="0"/>
              </a:rPr>
              <a:t>Wolf </a:t>
            </a:r>
            <a:r>
              <a:rPr lang="en-CA" altLang="en-US" sz="900" b="1" dirty="0" smtClean="0">
                <a:solidFill>
                  <a:srgbClr val="000000"/>
                </a:solidFill>
                <a:latin typeface="FreeSerif" pitchFamily="16" charset="0"/>
                <a:cs typeface="Arial" panose="020B0604020202020204" pitchFamily="34" charset="0"/>
              </a:rPr>
              <a:t>Creek Research Basin (WCRB), </a:t>
            </a:r>
            <a:r>
              <a:rPr lang="en-CA" altLang="en-US" sz="900" b="1" dirty="0">
                <a:solidFill>
                  <a:srgbClr val="000000"/>
                </a:solidFill>
                <a:latin typeface="FreeSerif" pitchFamily="16" charset="0"/>
                <a:cs typeface="Arial" panose="020B0604020202020204" pitchFamily="34" charset="0"/>
              </a:rPr>
              <a:t>YT</a:t>
            </a:r>
          </a:p>
          <a:p>
            <a:pPr algn="ctr" eaLnBrk="1">
              <a:lnSpc>
                <a:spcPct val="83000"/>
              </a:lnSpc>
            </a:pPr>
            <a:r>
              <a:rPr lang="en-CA" altLang="en-US" sz="900" i="1" dirty="0">
                <a:solidFill>
                  <a:srgbClr val="000000"/>
                </a:solidFill>
                <a:latin typeface="FreeSerif" pitchFamily="16" charset="0"/>
                <a:cs typeface="Arial" panose="020B0604020202020204" pitchFamily="34" charset="0"/>
              </a:rPr>
              <a:t>subarctic tundra cordillera</a:t>
            </a:r>
          </a:p>
        </p:txBody>
      </p:sp>
      <p:sp>
        <p:nvSpPr>
          <p:cNvPr id="20" name="Text Box 12"/>
          <p:cNvSpPr txBox="1">
            <a:spLocks noChangeArrowheads="1"/>
          </p:cNvSpPr>
          <p:nvPr/>
        </p:nvSpPr>
        <p:spPr bwMode="auto">
          <a:xfrm>
            <a:off x="70820" y="2652291"/>
            <a:ext cx="2561212" cy="29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207" tIns="49604" rIns="99207" bIns="49604"/>
          <a:lstStyle>
            <a:lvl1pPr defTabSz="103188" eaLnBrk="0">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1pPr>
            <a:lvl2pPr marL="742950" indent="-285750" defTabSz="103188" eaLnBrk="0">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2pPr>
            <a:lvl3pPr marL="1143000" indent="-228600" defTabSz="103188" eaLnBrk="0">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3pPr>
            <a:lvl4pPr marL="1600200" indent="-228600" defTabSz="103188" eaLnBrk="0">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4pPr>
            <a:lvl5pPr marL="2057400" indent="-228600" defTabSz="103188" eaLnBrk="0">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5pPr>
            <a:lvl6pPr marL="2514600" indent="-228600" defTabSz="103188" eaLnBrk="0" fontAlgn="base" hangingPunct="0">
              <a:lnSpc>
                <a:spcPct val="118000"/>
              </a:lnSpc>
              <a:spcBef>
                <a:spcPct val="0"/>
              </a:spcBef>
              <a:spcAft>
                <a:spcPct val="0"/>
              </a:spcAft>
              <a:buClr>
                <a:srgbClr val="000000"/>
              </a:buClr>
              <a:buSzPct val="45000"/>
              <a:buFont typeface="Wingdings" panose="05000000000000000000" pitchFamily="2" charset="2"/>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6pPr>
            <a:lvl7pPr marL="2971800" indent="-228600" defTabSz="103188" eaLnBrk="0" fontAlgn="base" hangingPunct="0">
              <a:lnSpc>
                <a:spcPct val="118000"/>
              </a:lnSpc>
              <a:spcBef>
                <a:spcPct val="0"/>
              </a:spcBef>
              <a:spcAft>
                <a:spcPct val="0"/>
              </a:spcAft>
              <a:buClr>
                <a:srgbClr val="000000"/>
              </a:buClr>
              <a:buSzPct val="45000"/>
              <a:buFont typeface="Wingdings" panose="05000000000000000000" pitchFamily="2" charset="2"/>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7pPr>
            <a:lvl8pPr marL="3429000" indent="-228600" defTabSz="103188" eaLnBrk="0" fontAlgn="base" hangingPunct="0">
              <a:lnSpc>
                <a:spcPct val="118000"/>
              </a:lnSpc>
              <a:spcBef>
                <a:spcPct val="0"/>
              </a:spcBef>
              <a:spcAft>
                <a:spcPct val="0"/>
              </a:spcAft>
              <a:buClr>
                <a:srgbClr val="000000"/>
              </a:buClr>
              <a:buSzPct val="45000"/>
              <a:buFont typeface="Wingdings" panose="05000000000000000000" pitchFamily="2" charset="2"/>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8pPr>
            <a:lvl9pPr marL="3886200" indent="-228600" defTabSz="103188" eaLnBrk="0" fontAlgn="base" hangingPunct="0">
              <a:lnSpc>
                <a:spcPct val="118000"/>
              </a:lnSpc>
              <a:spcBef>
                <a:spcPct val="0"/>
              </a:spcBef>
              <a:spcAft>
                <a:spcPct val="0"/>
              </a:spcAft>
              <a:buClr>
                <a:srgbClr val="000000"/>
              </a:buClr>
              <a:buSzPct val="45000"/>
              <a:buFont typeface="Wingdings" panose="05000000000000000000" pitchFamily="2" charset="2"/>
              <a:tabLst>
                <a:tab pos="166688" algn="l"/>
                <a:tab pos="334963" algn="l"/>
                <a:tab pos="500063" algn="l"/>
                <a:tab pos="668338" algn="l"/>
                <a:tab pos="835025" algn="l"/>
                <a:tab pos="1003300" algn="l"/>
              </a:tabLst>
              <a:defRPr>
                <a:solidFill>
                  <a:schemeClr val="bg1"/>
                </a:solidFill>
                <a:latin typeface="Arial" panose="020B0604020202020204" pitchFamily="34" charset="0"/>
                <a:cs typeface="DejaVu Sans" panose="020B0603030804020204" pitchFamily="34" charset="0"/>
              </a:defRPr>
            </a:lvl9pPr>
          </a:lstStyle>
          <a:p>
            <a:pPr algn="ctr" eaLnBrk="1">
              <a:lnSpc>
                <a:spcPct val="83000"/>
              </a:lnSpc>
            </a:pPr>
            <a:r>
              <a:rPr lang="en-CA" altLang="en-US" sz="900" b="1" dirty="0">
                <a:solidFill>
                  <a:srgbClr val="000000"/>
                </a:solidFill>
                <a:latin typeface="FreeSerif" pitchFamily="16" charset="0"/>
                <a:cs typeface="Arial" panose="020B0604020202020204" pitchFamily="34" charset="0"/>
              </a:rPr>
              <a:t>Marmot </a:t>
            </a:r>
            <a:r>
              <a:rPr lang="en-CA" altLang="en-US" sz="900" b="1" dirty="0" smtClean="0">
                <a:solidFill>
                  <a:srgbClr val="000000"/>
                </a:solidFill>
                <a:latin typeface="FreeSerif" pitchFamily="16" charset="0"/>
                <a:cs typeface="Arial" panose="020B0604020202020204" pitchFamily="34" charset="0"/>
              </a:rPr>
              <a:t>Creek Research Basin (MCRB), </a:t>
            </a:r>
            <a:r>
              <a:rPr lang="en-CA" altLang="en-US" sz="900" b="1" dirty="0">
                <a:solidFill>
                  <a:srgbClr val="000000"/>
                </a:solidFill>
                <a:latin typeface="FreeSerif" pitchFamily="16" charset="0"/>
                <a:cs typeface="Arial" panose="020B0604020202020204" pitchFamily="34" charset="0"/>
              </a:rPr>
              <a:t>AB</a:t>
            </a:r>
          </a:p>
          <a:p>
            <a:pPr algn="ctr" eaLnBrk="1">
              <a:lnSpc>
                <a:spcPct val="83000"/>
              </a:lnSpc>
            </a:pPr>
            <a:r>
              <a:rPr lang="en-CA" altLang="en-US" sz="900" i="1" dirty="0">
                <a:solidFill>
                  <a:schemeClr val="tx1"/>
                </a:solidFill>
                <a:latin typeface="FreeSerif" pitchFamily="16" charset="0"/>
                <a:cs typeface="Arial" panose="020B0604020202020204" pitchFamily="34" charset="0"/>
              </a:rPr>
              <a:t>subalpine forest</a:t>
            </a:r>
          </a:p>
        </p:txBody>
      </p:sp>
      <p:sp>
        <p:nvSpPr>
          <p:cNvPr id="21" name="Text Box 35"/>
          <p:cNvSpPr txBox="1">
            <a:spLocks noChangeArrowheads="1"/>
          </p:cNvSpPr>
          <p:nvPr/>
        </p:nvSpPr>
        <p:spPr bwMode="auto">
          <a:xfrm>
            <a:off x="27626" y="4641224"/>
            <a:ext cx="2374876" cy="31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207" tIns="49604" rIns="99207" bIns="49604"/>
          <a:lstStyle>
            <a:lvl1pPr defTabSz="103188" eaLnBrk="0">
              <a:tabLst>
                <a:tab pos="166688" algn="l"/>
                <a:tab pos="334963" algn="l"/>
                <a:tab pos="500063" algn="l"/>
                <a:tab pos="668338" algn="l"/>
                <a:tab pos="835025" algn="l"/>
                <a:tab pos="1003300" algn="l"/>
                <a:tab pos="1169988" algn="l"/>
                <a:tab pos="1336675" algn="l"/>
              </a:tabLst>
              <a:defRPr>
                <a:solidFill>
                  <a:schemeClr val="bg1"/>
                </a:solidFill>
                <a:latin typeface="Arial" panose="020B0604020202020204" pitchFamily="34" charset="0"/>
                <a:cs typeface="DejaVu Sans" panose="020B0603030804020204" pitchFamily="34" charset="0"/>
              </a:defRPr>
            </a:lvl1pPr>
            <a:lvl2pPr marL="742950" indent="-285750" defTabSz="103188" eaLnBrk="0">
              <a:tabLst>
                <a:tab pos="166688" algn="l"/>
                <a:tab pos="334963" algn="l"/>
                <a:tab pos="500063" algn="l"/>
                <a:tab pos="668338" algn="l"/>
                <a:tab pos="835025" algn="l"/>
                <a:tab pos="1003300" algn="l"/>
                <a:tab pos="1169988" algn="l"/>
                <a:tab pos="1336675" algn="l"/>
              </a:tabLst>
              <a:defRPr>
                <a:solidFill>
                  <a:schemeClr val="bg1"/>
                </a:solidFill>
                <a:latin typeface="Arial" panose="020B0604020202020204" pitchFamily="34" charset="0"/>
                <a:cs typeface="DejaVu Sans" panose="020B0603030804020204" pitchFamily="34" charset="0"/>
              </a:defRPr>
            </a:lvl2pPr>
            <a:lvl3pPr marL="1143000" indent="-228600" defTabSz="103188" eaLnBrk="0">
              <a:tabLst>
                <a:tab pos="166688" algn="l"/>
                <a:tab pos="334963" algn="l"/>
                <a:tab pos="500063" algn="l"/>
                <a:tab pos="668338" algn="l"/>
                <a:tab pos="835025" algn="l"/>
                <a:tab pos="1003300" algn="l"/>
                <a:tab pos="1169988" algn="l"/>
                <a:tab pos="1336675" algn="l"/>
              </a:tabLst>
              <a:defRPr>
                <a:solidFill>
                  <a:schemeClr val="bg1"/>
                </a:solidFill>
                <a:latin typeface="Arial" panose="020B0604020202020204" pitchFamily="34" charset="0"/>
                <a:cs typeface="DejaVu Sans" panose="020B0603030804020204" pitchFamily="34" charset="0"/>
              </a:defRPr>
            </a:lvl3pPr>
            <a:lvl4pPr marL="1600200" indent="-228600" defTabSz="103188" eaLnBrk="0">
              <a:tabLst>
                <a:tab pos="166688" algn="l"/>
                <a:tab pos="334963" algn="l"/>
                <a:tab pos="500063" algn="l"/>
                <a:tab pos="668338" algn="l"/>
                <a:tab pos="835025" algn="l"/>
                <a:tab pos="1003300" algn="l"/>
                <a:tab pos="1169988" algn="l"/>
                <a:tab pos="1336675" algn="l"/>
              </a:tabLst>
              <a:defRPr>
                <a:solidFill>
                  <a:schemeClr val="bg1"/>
                </a:solidFill>
                <a:latin typeface="Arial" panose="020B0604020202020204" pitchFamily="34" charset="0"/>
                <a:cs typeface="DejaVu Sans" panose="020B0603030804020204" pitchFamily="34" charset="0"/>
              </a:defRPr>
            </a:lvl4pPr>
            <a:lvl5pPr marL="2057400" indent="-228600" defTabSz="103188" eaLnBrk="0">
              <a:tabLst>
                <a:tab pos="166688" algn="l"/>
                <a:tab pos="334963" algn="l"/>
                <a:tab pos="500063" algn="l"/>
                <a:tab pos="668338" algn="l"/>
                <a:tab pos="835025" algn="l"/>
                <a:tab pos="1003300" algn="l"/>
                <a:tab pos="1169988" algn="l"/>
                <a:tab pos="1336675" algn="l"/>
              </a:tabLst>
              <a:defRPr>
                <a:solidFill>
                  <a:schemeClr val="bg1"/>
                </a:solidFill>
                <a:latin typeface="Arial" panose="020B0604020202020204" pitchFamily="34" charset="0"/>
                <a:cs typeface="DejaVu Sans" panose="020B0603030804020204" pitchFamily="34" charset="0"/>
              </a:defRPr>
            </a:lvl5pPr>
            <a:lvl6pPr marL="2514600" indent="-228600" defTabSz="103188" eaLnBrk="0" fontAlgn="base" hangingPunct="0">
              <a:lnSpc>
                <a:spcPct val="118000"/>
              </a:lnSpc>
              <a:spcBef>
                <a:spcPct val="0"/>
              </a:spcBef>
              <a:spcAft>
                <a:spcPct val="0"/>
              </a:spcAft>
              <a:buClr>
                <a:srgbClr val="000000"/>
              </a:buClr>
              <a:buSzPct val="45000"/>
              <a:buFont typeface="Wingdings" panose="05000000000000000000" pitchFamily="2" charset="2"/>
              <a:tabLst>
                <a:tab pos="166688" algn="l"/>
                <a:tab pos="334963" algn="l"/>
                <a:tab pos="500063" algn="l"/>
                <a:tab pos="668338" algn="l"/>
                <a:tab pos="835025" algn="l"/>
                <a:tab pos="1003300" algn="l"/>
                <a:tab pos="1169988" algn="l"/>
                <a:tab pos="1336675" algn="l"/>
              </a:tabLst>
              <a:defRPr>
                <a:solidFill>
                  <a:schemeClr val="bg1"/>
                </a:solidFill>
                <a:latin typeface="Arial" panose="020B0604020202020204" pitchFamily="34" charset="0"/>
                <a:cs typeface="DejaVu Sans" panose="020B0603030804020204" pitchFamily="34" charset="0"/>
              </a:defRPr>
            </a:lvl6pPr>
            <a:lvl7pPr marL="2971800" indent="-228600" defTabSz="103188" eaLnBrk="0" fontAlgn="base" hangingPunct="0">
              <a:lnSpc>
                <a:spcPct val="118000"/>
              </a:lnSpc>
              <a:spcBef>
                <a:spcPct val="0"/>
              </a:spcBef>
              <a:spcAft>
                <a:spcPct val="0"/>
              </a:spcAft>
              <a:buClr>
                <a:srgbClr val="000000"/>
              </a:buClr>
              <a:buSzPct val="45000"/>
              <a:buFont typeface="Wingdings" panose="05000000000000000000" pitchFamily="2" charset="2"/>
              <a:tabLst>
                <a:tab pos="166688" algn="l"/>
                <a:tab pos="334963" algn="l"/>
                <a:tab pos="500063" algn="l"/>
                <a:tab pos="668338" algn="l"/>
                <a:tab pos="835025" algn="l"/>
                <a:tab pos="1003300" algn="l"/>
                <a:tab pos="1169988" algn="l"/>
                <a:tab pos="1336675" algn="l"/>
              </a:tabLst>
              <a:defRPr>
                <a:solidFill>
                  <a:schemeClr val="bg1"/>
                </a:solidFill>
                <a:latin typeface="Arial" panose="020B0604020202020204" pitchFamily="34" charset="0"/>
                <a:cs typeface="DejaVu Sans" panose="020B0603030804020204" pitchFamily="34" charset="0"/>
              </a:defRPr>
            </a:lvl7pPr>
            <a:lvl8pPr marL="3429000" indent="-228600" defTabSz="103188" eaLnBrk="0" fontAlgn="base" hangingPunct="0">
              <a:lnSpc>
                <a:spcPct val="118000"/>
              </a:lnSpc>
              <a:spcBef>
                <a:spcPct val="0"/>
              </a:spcBef>
              <a:spcAft>
                <a:spcPct val="0"/>
              </a:spcAft>
              <a:buClr>
                <a:srgbClr val="000000"/>
              </a:buClr>
              <a:buSzPct val="45000"/>
              <a:buFont typeface="Wingdings" panose="05000000000000000000" pitchFamily="2" charset="2"/>
              <a:tabLst>
                <a:tab pos="166688" algn="l"/>
                <a:tab pos="334963" algn="l"/>
                <a:tab pos="500063" algn="l"/>
                <a:tab pos="668338" algn="l"/>
                <a:tab pos="835025" algn="l"/>
                <a:tab pos="1003300" algn="l"/>
                <a:tab pos="1169988" algn="l"/>
                <a:tab pos="1336675" algn="l"/>
              </a:tabLst>
              <a:defRPr>
                <a:solidFill>
                  <a:schemeClr val="bg1"/>
                </a:solidFill>
                <a:latin typeface="Arial" panose="020B0604020202020204" pitchFamily="34" charset="0"/>
                <a:cs typeface="DejaVu Sans" panose="020B0603030804020204" pitchFamily="34" charset="0"/>
              </a:defRPr>
            </a:lvl8pPr>
            <a:lvl9pPr marL="3886200" indent="-228600" defTabSz="103188" eaLnBrk="0" fontAlgn="base" hangingPunct="0">
              <a:lnSpc>
                <a:spcPct val="118000"/>
              </a:lnSpc>
              <a:spcBef>
                <a:spcPct val="0"/>
              </a:spcBef>
              <a:spcAft>
                <a:spcPct val="0"/>
              </a:spcAft>
              <a:buClr>
                <a:srgbClr val="000000"/>
              </a:buClr>
              <a:buSzPct val="45000"/>
              <a:buFont typeface="Wingdings" panose="05000000000000000000" pitchFamily="2" charset="2"/>
              <a:tabLst>
                <a:tab pos="166688" algn="l"/>
                <a:tab pos="334963" algn="l"/>
                <a:tab pos="500063" algn="l"/>
                <a:tab pos="668338" algn="l"/>
                <a:tab pos="835025" algn="l"/>
                <a:tab pos="1003300" algn="l"/>
                <a:tab pos="1169988" algn="l"/>
                <a:tab pos="1336675" algn="l"/>
              </a:tabLst>
              <a:defRPr>
                <a:solidFill>
                  <a:schemeClr val="bg1"/>
                </a:solidFill>
                <a:latin typeface="Arial" panose="020B0604020202020204" pitchFamily="34" charset="0"/>
                <a:cs typeface="DejaVu Sans" panose="020B0603030804020204" pitchFamily="34" charset="0"/>
              </a:defRPr>
            </a:lvl9pPr>
          </a:lstStyle>
          <a:p>
            <a:pPr algn="ctr" eaLnBrk="1">
              <a:lnSpc>
                <a:spcPct val="83000"/>
              </a:lnSpc>
            </a:pPr>
            <a:r>
              <a:rPr lang="en-CA" altLang="en-US" sz="900" b="1" dirty="0">
                <a:solidFill>
                  <a:srgbClr val="000000"/>
                </a:solidFill>
                <a:latin typeface="FreeSerif" pitchFamily="16" charset="0"/>
                <a:cs typeface="Arial" panose="020B0604020202020204" pitchFamily="34" charset="0"/>
              </a:rPr>
              <a:t>Reynolds </a:t>
            </a:r>
            <a:r>
              <a:rPr lang="en-CA" altLang="en-US" sz="900" b="1" dirty="0" smtClean="0">
                <a:solidFill>
                  <a:srgbClr val="000000"/>
                </a:solidFill>
                <a:latin typeface="FreeSerif" pitchFamily="16" charset="0"/>
                <a:cs typeface="Arial" panose="020B0604020202020204" pitchFamily="34" charset="0"/>
              </a:rPr>
              <a:t>Mountains East (RME), </a:t>
            </a:r>
            <a:r>
              <a:rPr lang="en-CA" altLang="en-US" sz="900" b="1" dirty="0">
                <a:solidFill>
                  <a:srgbClr val="000000"/>
                </a:solidFill>
                <a:latin typeface="FreeSerif" pitchFamily="16" charset="0"/>
                <a:cs typeface="Arial" panose="020B0604020202020204" pitchFamily="34" charset="0"/>
              </a:rPr>
              <a:t>Idaho</a:t>
            </a:r>
          </a:p>
          <a:p>
            <a:pPr algn="ctr" eaLnBrk="1">
              <a:lnSpc>
                <a:spcPct val="83000"/>
              </a:lnSpc>
            </a:pPr>
            <a:r>
              <a:rPr lang="en-CA" altLang="en-US" sz="900" i="1" dirty="0">
                <a:solidFill>
                  <a:schemeClr val="tx1"/>
                </a:solidFill>
                <a:latin typeface="FreeSerif" pitchFamily="16" charset="0"/>
                <a:cs typeface="Arial" panose="020B0604020202020204" pitchFamily="34" charset="0"/>
              </a:rPr>
              <a:t>mountain rangeland</a:t>
            </a:r>
          </a:p>
        </p:txBody>
      </p:sp>
      <p:cxnSp>
        <p:nvCxnSpPr>
          <p:cNvPr id="3" name="Straight Arrow Connector 2"/>
          <p:cNvCxnSpPr>
            <a:stCxn id="15" idx="3"/>
          </p:cNvCxnSpPr>
          <p:nvPr/>
        </p:nvCxnSpPr>
        <p:spPr>
          <a:xfrm>
            <a:off x="2581182" y="1594341"/>
            <a:ext cx="1838418" cy="7678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555833" y="3480911"/>
            <a:ext cx="2473367" cy="508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632032" y="4118329"/>
            <a:ext cx="2092368" cy="13680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0" y="202894"/>
            <a:ext cx="9108300"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C00000"/>
                </a:solidFill>
              </a:rPr>
              <a:t>Case Studies </a:t>
            </a:r>
            <a:r>
              <a:rPr lang="en-US" sz="2800" b="1" dirty="0" smtClean="0">
                <a:solidFill>
                  <a:srgbClr val="C00000"/>
                </a:solidFill>
              </a:rPr>
              <a:t>along the North </a:t>
            </a:r>
            <a:r>
              <a:rPr lang="en-US" sz="2800" b="1" dirty="0">
                <a:solidFill>
                  <a:srgbClr val="C00000"/>
                </a:solidFill>
              </a:rPr>
              <a:t>American Cordillera</a:t>
            </a:r>
          </a:p>
        </p:txBody>
      </p:sp>
    </p:spTree>
    <p:extLst>
      <p:ext uri="{BB962C8B-B14F-4D97-AF65-F5344CB8AC3E}">
        <p14:creationId xmlns:p14="http://schemas.microsoft.com/office/powerpoint/2010/main" val="8315136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685800" y="6477000"/>
            <a:ext cx="830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161925" indent="-161925">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buSzPct val="100000"/>
            </a:pPr>
            <a:endParaRPr lang="en-US" sz="1400" dirty="0">
              <a:solidFill>
                <a:srgbClr val="A6A6A6"/>
              </a:solidFill>
              <a:latin typeface="Lucida Sans" charset="0"/>
              <a:cs typeface="Lucida Sans" charset="0"/>
            </a:endParaRPr>
          </a:p>
        </p:txBody>
      </p:sp>
      <p:sp>
        <p:nvSpPr>
          <p:cNvPr id="11" name="Slide Number Placeholder 4"/>
          <p:cNvSpPr txBox="1">
            <a:spLocks/>
          </p:cNvSpPr>
          <p:nvPr/>
        </p:nvSpPr>
        <p:spPr>
          <a:xfrm>
            <a:off x="6705600" y="65087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D69C560-8242-1E44-82FB-B26E4D208108}" type="slidenum">
              <a:rPr lang="en-US" sz="1200">
                <a:solidFill>
                  <a:prstClr val="black">
                    <a:tint val="75000"/>
                  </a:prstClr>
                </a:solidFill>
              </a:rPr>
              <a:pPr algn="r">
                <a:defRPr/>
              </a:pPr>
              <a:t>4</a:t>
            </a:fld>
            <a:endParaRPr lang="en-US" sz="1200" dirty="0">
              <a:solidFill>
                <a:prstClr val="black">
                  <a:tint val="75000"/>
                </a:prstClr>
              </a:solidFill>
            </a:endParaRPr>
          </a:p>
        </p:txBody>
      </p:sp>
      <p:pic>
        <p:nvPicPr>
          <p:cNvPr id="5123" name="Picture 3" descr="C:\Users\Tabir\Desktop\PomeroyWCFiles\Whitehorse 2004\photos\2004_03_13\106_06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2616441"/>
            <a:ext cx="1981200" cy="26413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C:\Users\Tabir\Desktop\PomeroyWCFiles\Whitehorse 2003\photos\2003_0414\DSCF00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394468" y="158733"/>
            <a:ext cx="3098659" cy="23239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4" descr="C:\Users\Tabir\Desktop\PomeroyWCFiles\Whitehorse 2003old\2003\photos\adamw\Ingoing\DSCN017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906" t="15966" b="35330"/>
          <a:stretch/>
        </p:blipFill>
        <p:spPr bwMode="auto">
          <a:xfrm>
            <a:off x="-76200" y="-91440"/>
            <a:ext cx="7162800" cy="25298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973" y="2371032"/>
            <a:ext cx="6861117" cy="4554335"/>
          </a:xfrm>
          <a:prstGeom prst="rect">
            <a:avLst/>
          </a:prstGeom>
        </p:spPr>
      </p:pic>
      <p:pic>
        <p:nvPicPr>
          <p:cNvPr id="5122" name="Picture 2" descr="C:\Users\Tabir\Desktop\PomeroyWCFiles\Whitehorse 2004\photos\2004_03_13\106_068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3600" y="4648200"/>
            <a:ext cx="2141115" cy="23469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76677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2849E0-B6DB-4AC3-BCBE-40A6CB3503AD}" type="slidenum">
              <a:rPr lang="en-US" smtClean="0"/>
              <a:t>5</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02235"/>
            <a:ext cx="8161020" cy="6254115"/>
          </a:xfrm>
          <a:prstGeom prst="rect">
            <a:avLst/>
          </a:prstGeom>
        </p:spPr>
      </p:pic>
    </p:spTree>
    <p:extLst>
      <p:ext uri="{BB962C8B-B14F-4D97-AF65-F5344CB8AC3E}">
        <p14:creationId xmlns:p14="http://schemas.microsoft.com/office/powerpoint/2010/main" val="4151511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2849E0-B6DB-4AC3-BCBE-40A6CB3503AD}" type="slidenum">
              <a:rPr lang="en-US" smtClean="0"/>
              <a:t>6</a:t>
            </a:fld>
            <a:endParaRPr lang="en-US"/>
          </a:p>
        </p:txBody>
      </p:sp>
      <p:pic>
        <p:nvPicPr>
          <p:cNvPr id="4" name="Picture 3"/>
          <p:cNvPicPr>
            <a:picLocks noChangeAspect="1"/>
          </p:cNvPicPr>
          <p:nvPr/>
        </p:nvPicPr>
        <p:blipFill>
          <a:blip r:embed="rId2"/>
          <a:stretch>
            <a:fillRect/>
          </a:stretch>
        </p:blipFill>
        <p:spPr>
          <a:xfrm>
            <a:off x="1139654" y="469135"/>
            <a:ext cx="6864691" cy="5919729"/>
          </a:xfrm>
          <a:prstGeom prst="rect">
            <a:avLst/>
          </a:prstGeom>
        </p:spPr>
      </p:pic>
    </p:spTree>
    <p:extLst>
      <p:ext uri="{BB962C8B-B14F-4D97-AF65-F5344CB8AC3E}">
        <p14:creationId xmlns:p14="http://schemas.microsoft.com/office/powerpoint/2010/main" val="11410132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7" y="2590800"/>
            <a:ext cx="8229600" cy="1143000"/>
          </a:xfrm>
        </p:spPr>
        <p:txBody>
          <a:bodyPr>
            <a:normAutofit/>
          </a:bodyPr>
          <a:lstStyle/>
          <a:p>
            <a:r>
              <a:rPr lang="en-CA" dirty="0"/>
              <a:t>HYDROLOGICAL </a:t>
            </a:r>
            <a:r>
              <a:rPr lang="en-CA" dirty="0" smtClean="0"/>
              <a:t>MODELLING</a:t>
            </a:r>
            <a:endParaRPr lang="en-CA" dirty="0"/>
          </a:p>
        </p:txBody>
      </p:sp>
      <p:sp>
        <p:nvSpPr>
          <p:cNvPr id="5" name="Slide Number Placeholder 4"/>
          <p:cNvSpPr>
            <a:spLocks noGrp="1"/>
          </p:cNvSpPr>
          <p:nvPr>
            <p:ph type="sldNum" sz="quarter" idx="12"/>
          </p:nvPr>
        </p:nvSpPr>
        <p:spPr/>
        <p:txBody>
          <a:bodyPr/>
          <a:lstStyle/>
          <a:p>
            <a:fld id="{4E2849E0-B6DB-4AC3-BCBE-40A6CB3503AD}" type="slidenum">
              <a:rPr lang="en-US" smtClean="0"/>
              <a:t>7</a:t>
            </a:fld>
            <a:endParaRPr lang="en-US"/>
          </a:p>
        </p:txBody>
      </p:sp>
      <p:sp>
        <p:nvSpPr>
          <p:cNvPr id="6" name="Title 1"/>
          <p:cNvSpPr txBox="1">
            <a:spLocks/>
          </p:cNvSpPr>
          <p:nvPr/>
        </p:nvSpPr>
        <p:spPr>
          <a:xfrm>
            <a:off x="228600" y="592667"/>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CA" dirty="0"/>
          </a:p>
        </p:txBody>
      </p:sp>
    </p:spTree>
    <p:extLst>
      <p:ext uri="{BB962C8B-B14F-4D97-AF65-F5344CB8AC3E}">
        <p14:creationId xmlns:p14="http://schemas.microsoft.com/office/powerpoint/2010/main" val="4154097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062"/>
            <a:ext cx="8686800" cy="1143000"/>
          </a:xfrm>
        </p:spPr>
        <p:txBody>
          <a:bodyPr>
            <a:normAutofit/>
          </a:bodyPr>
          <a:lstStyle/>
          <a:p>
            <a:r>
              <a:rPr lang="en-CA" sz="2800" b="1" dirty="0" smtClean="0">
                <a:solidFill>
                  <a:srgbClr val="C00000"/>
                </a:solidFill>
              </a:rPr>
              <a:t>Cold Regions Hydrological Modelling Platform (CRHM)</a:t>
            </a:r>
            <a:br>
              <a:rPr lang="en-CA" sz="2800" b="1" dirty="0" smtClean="0">
                <a:solidFill>
                  <a:srgbClr val="C00000"/>
                </a:solidFill>
              </a:rPr>
            </a:br>
            <a:r>
              <a:rPr lang="en-CA" sz="2800" b="1" dirty="0" smtClean="0">
                <a:solidFill>
                  <a:srgbClr val="C00000"/>
                </a:solidFill>
              </a:rPr>
              <a:t>Mountain Model</a:t>
            </a:r>
            <a:endParaRPr lang="en-CA" sz="2800" b="1" dirty="0">
              <a:solidFill>
                <a:srgbClr val="C00000"/>
              </a:solidFill>
            </a:endParaRPr>
          </a:p>
        </p:txBody>
      </p:sp>
      <p:sp>
        <p:nvSpPr>
          <p:cNvPr id="5" name="Slide Number Placeholder 4"/>
          <p:cNvSpPr>
            <a:spLocks noGrp="1"/>
          </p:cNvSpPr>
          <p:nvPr>
            <p:ph type="sldNum" sz="quarter" idx="12"/>
          </p:nvPr>
        </p:nvSpPr>
        <p:spPr/>
        <p:txBody>
          <a:bodyPr/>
          <a:lstStyle/>
          <a:p>
            <a:fld id="{4E2849E0-B6DB-4AC3-BCBE-40A6CB3503AD}" type="slidenum">
              <a:rPr lang="en-US" smtClean="0"/>
              <a:t>8</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207761803"/>
              </p:ext>
            </p:extLst>
          </p:nvPr>
        </p:nvGraphicFramePr>
        <p:xfrm>
          <a:off x="1128534" y="990600"/>
          <a:ext cx="7329666" cy="5867400"/>
        </p:xfrm>
        <a:graphic>
          <a:graphicData uri="http://schemas.openxmlformats.org/presentationml/2006/ole">
            <mc:AlternateContent xmlns:mc="http://schemas.openxmlformats.org/markup-compatibility/2006">
              <mc:Choice xmlns:v="urn:schemas-microsoft-com:vml" Requires="v">
                <p:oleObj spid="_x0000_s2096" name="Acrobat Document" r:id="rId3" imgW="10124872" imgH="8105595" progId="AcroExch.Document.DC">
                  <p:embed/>
                </p:oleObj>
              </mc:Choice>
              <mc:Fallback>
                <p:oleObj name="Acrobat Document" r:id="rId3" imgW="10124872" imgH="8105595" progId="AcroExch.Document.DC">
                  <p:embed/>
                  <p:pic>
                    <p:nvPicPr>
                      <p:cNvPr id="0" name=""/>
                      <p:cNvPicPr/>
                      <p:nvPr/>
                    </p:nvPicPr>
                    <p:blipFill>
                      <a:blip r:embed="rId4"/>
                      <a:stretch>
                        <a:fillRect/>
                      </a:stretch>
                    </p:blipFill>
                    <p:spPr>
                      <a:xfrm>
                        <a:off x="1128534" y="990600"/>
                        <a:ext cx="7329666" cy="5867400"/>
                      </a:xfrm>
                      <a:prstGeom prst="rect">
                        <a:avLst/>
                      </a:prstGeom>
                      <a:noFill/>
                    </p:spPr>
                  </p:pic>
                </p:oleObj>
              </mc:Fallback>
            </mc:AlternateContent>
          </a:graphicData>
        </a:graphic>
      </p:graphicFrame>
    </p:spTree>
    <p:extLst>
      <p:ext uri="{BB962C8B-B14F-4D97-AF65-F5344CB8AC3E}">
        <p14:creationId xmlns:p14="http://schemas.microsoft.com/office/powerpoint/2010/main" val="15356797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2849E0-B6DB-4AC3-BCBE-40A6CB3503AD}" type="slidenum">
              <a:rPr lang="en-US" smtClean="0"/>
              <a:t>9</a:t>
            </a:fld>
            <a:endParaRPr lang="en-US"/>
          </a:p>
        </p:txBody>
      </p:sp>
      <p:sp>
        <p:nvSpPr>
          <p:cNvPr id="10" name="Rectangle 9"/>
          <p:cNvSpPr/>
          <p:nvPr/>
        </p:nvSpPr>
        <p:spPr>
          <a:xfrm>
            <a:off x="0" y="0"/>
            <a:ext cx="3200400" cy="6678751"/>
          </a:xfrm>
          <a:prstGeom prst="rect">
            <a:avLst/>
          </a:prstGeom>
          <a:solidFill>
            <a:schemeClr val="tx1">
              <a:lumMod val="95000"/>
              <a:lumOff val="5000"/>
            </a:schemeClr>
          </a:solidFill>
        </p:spPr>
        <p:txBody>
          <a:bodyPr wrap="square">
            <a:spAutoFit/>
          </a:bodyPr>
          <a:lstStyle/>
          <a:p>
            <a:pPr>
              <a:spcBef>
                <a:spcPct val="0"/>
              </a:spcBef>
            </a:pPr>
            <a:r>
              <a:rPr lang="en-CA" sz="2800" b="1" dirty="0">
                <a:solidFill>
                  <a:srgbClr val="FFFF00"/>
                </a:solidFill>
              </a:rPr>
              <a:t>Hydrological Model </a:t>
            </a:r>
            <a:br>
              <a:rPr lang="en-CA" sz="2800" b="1" dirty="0">
                <a:solidFill>
                  <a:srgbClr val="FFFF00"/>
                </a:solidFill>
              </a:rPr>
            </a:br>
            <a:r>
              <a:rPr lang="en-CA" sz="2800" b="1" dirty="0" smtClean="0">
                <a:solidFill>
                  <a:srgbClr val="FFFF00"/>
                </a:solidFill>
              </a:rPr>
              <a:t>Evaluation</a:t>
            </a:r>
            <a:endParaRPr lang="en-US" sz="1600" dirty="0" smtClean="0">
              <a:solidFill>
                <a:srgbClr val="FFFF00"/>
              </a:solidFill>
            </a:endParaRPr>
          </a:p>
          <a:p>
            <a:pPr indent="-285750" algn="just">
              <a:buSzPct val="100000"/>
              <a:buBlip>
                <a:blip r:embed="rId2"/>
              </a:buBlip>
            </a:pPr>
            <a:r>
              <a:rPr lang="en-CA" sz="1600" dirty="0" smtClean="0">
                <a:solidFill>
                  <a:schemeClr val="bg1"/>
                </a:solidFill>
              </a:rPr>
              <a:t>Wolf </a:t>
            </a:r>
            <a:r>
              <a:rPr lang="en-CA" sz="1600" dirty="0">
                <a:solidFill>
                  <a:schemeClr val="bg1"/>
                </a:solidFill>
              </a:rPr>
              <a:t>Creek Research </a:t>
            </a:r>
            <a:r>
              <a:rPr lang="en-CA" sz="1600" dirty="0" smtClean="0">
                <a:solidFill>
                  <a:schemeClr val="bg1"/>
                </a:solidFill>
              </a:rPr>
              <a:t>Basin</a:t>
            </a:r>
          </a:p>
          <a:p>
            <a:pPr algn="just">
              <a:buSzPct val="100000"/>
            </a:pPr>
            <a:r>
              <a:rPr lang="en-CA" sz="1600" dirty="0" err="1">
                <a:solidFill>
                  <a:srgbClr val="00B050"/>
                </a:solidFill>
              </a:rPr>
              <a:t>Calib</a:t>
            </a:r>
            <a:r>
              <a:rPr lang="en-CA" sz="1600" dirty="0">
                <a:solidFill>
                  <a:srgbClr val="00B050"/>
                </a:solidFill>
              </a:rPr>
              <a:t>: </a:t>
            </a:r>
            <a:r>
              <a:rPr lang="en-CA" sz="1600" dirty="0" smtClean="0">
                <a:solidFill>
                  <a:srgbClr val="00B050"/>
                </a:solidFill>
              </a:rPr>
              <a:t> </a:t>
            </a:r>
            <a:r>
              <a:rPr lang="en-CA" sz="1600" dirty="0" smtClean="0">
                <a:solidFill>
                  <a:schemeClr val="bg1"/>
                </a:solidFill>
              </a:rPr>
              <a:t>NS </a:t>
            </a:r>
            <a:r>
              <a:rPr lang="en-CA" sz="1600" dirty="0">
                <a:solidFill>
                  <a:schemeClr val="bg1"/>
                </a:solidFill>
              </a:rPr>
              <a:t>= </a:t>
            </a:r>
            <a:r>
              <a:rPr lang="en-CA" sz="1600" dirty="0" smtClean="0">
                <a:solidFill>
                  <a:schemeClr val="bg1"/>
                </a:solidFill>
              </a:rPr>
              <a:t>0.64</a:t>
            </a:r>
            <a:endParaRPr lang="en-CA" sz="1600" dirty="0">
              <a:solidFill>
                <a:schemeClr val="bg1"/>
              </a:solidFill>
            </a:endParaRPr>
          </a:p>
          <a:p>
            <a:pPr indent="-285750" algn="just">
              <a:buSzPct val="100000"/>
              <a:buBlip>
                <a:blip r:embed="rId2"/>
              </a:buBlip>
            </a:pPr>
            <a:endParaRPr lang="en-CA" sz="1600" dirty="0">
              <a:solidFill>
                <a:schemeClr val="bg1"/>
              </a:solidFill>
            </a:endParaRPr>
          </a:p>
          <a:p>
            <a:pPr indent="-285750" algn="just">
              <a:buSzPct val="100000"/>
              <a:buBlip>
                <a:blip r:embed="rId2"/>
              </a:buBlip>
            </a:pPr>
            <a:r>
              <a:rPr lang="en-US" sz="1600" dirty="0">
                <a:solidFill>
                  <a:schemeClr val="bg1"/>
                </a:solidFill>
              </a:rPr>
              <a:t>Reynolds Mountain East</a:t>
            </a:r>
          </a:p>
          <a:p>
            <a:pPr algn="just">
              <a:buSzPct val="100000"/>
            </a:pPr>
            <a:r>
              <a:rPr lang="en-CA" dirty="0" err="1">
                <a:solidFill>
                  <a:srgbClr val="00B050"/>
                </a:solidFill>
              </a:rPr>
              <a:t>Calib</a:t>
            </a:r>
            <a:r>
              <a:rPr lang="en-CA" dirty="0">
                <a:solidFill>
                  <a:srgbClr val="00B050"/>
                </a:solidFill>
              </a:rPr>
              <a:t>: </a:t>
            </a:r>
            <a:r>
              <a:rPr lang="en-CA" dirty="0">
                <a:solidFill>
                  <a:schemeClr val="bg1"/>
                </a:solidFill>
              </a:rPr>
              <a:t>NS = </a:t>
            </a:r>
            <a:r>
              <a:rPr lang="en-CA" dirty="0" smtClean="0">
                <a:solidFill>
                  <a:schemeClr val="bg1"/>
                </a:solidFill>
              </a:rPr>
              <a:t>0.70</a:t>
            </a:r>
          </a:p>
          <a:p>
            <a:pPr algn="just">
              <a:buSzPct val="100000"/>
            </a:pPr>
            <a:endParaRPr lang="en-US" dirty="0" smtClean="0">
              <a:solidFill>
                <a:schemeClr val="bg1"/>
              </a:solidFill>
            </a:endParaRPr>
          </a:p>
          <a:p>
            <a:pPr>
              <a:buSzPct val="100000"/>
            </a:pPr>
            <a:r>
              <a:rPr lang="en-CA" sz="2800" b="1" dirty="0" smtClean="0">
                <a:solidFill>
                  <a:srgbClr val="FFFF00"/>
                </a:solidFill>
              </a:rPr>
              <a:t>Snow </a:t>
            </a:r>
            <a:r>
              <a:rPr lang="en-CA" sz="2800" b="1" dirty="0">
                <a:solidFill>
                  <a:srgbClr val="FFFF00"/>
                </a:solidFill>
              </a:rPr>
              <a:t>Model Evaluation</a:t>
            </a:r>
          </a:p>
          <a:p>
            <a:pPr indent="-285750">
              <a:buSzPct val="100000"/>
              <a:buBlip>
                <a:blip r:embed="rId2"/>
              </a:buBlip>
            </a:pPr>
            <a:r>
              <a:rPr lang="en-CA" sz="1600" dirty="0">
                <a:solidFill>
                  <a:schemeClr val="bg1"/>
                </a:solidFill>
              </a:rPr>
              <a:t>Wolf Creek Research </a:t>
            </a:r>
            <a:r>
              <a:rPr lang="en-CA" sz="1600" dirty="0" smtClean="0">
                <a:solidFill>
                  <a:schemeClr val="bg1"/>
                </a:solidFill>
              </a:rPr>
              <a:t>Basin</a:t>
            </a:r>
          </a:p>
          <a:p>
            <a:r>
              <a:rPr lang="en-CA" sz="1600" b="1" dirty="0">
                <a:solidFill>
                  <a:schemeClr val="bg1"/>
                </a:solidFill>
              </a:rPr>
              <a:t> </a:t>
            </a:r>
            <a:r>
              <a:rPr lang="en-CA" sz="1600" b="1" dirty="0" smtClean="0">
                <a:solidFill>
                  <a:schemeClr val="bg1"/>
                </a:solidFill>
              </a:rPr>
              <a:t>            MAE  (mm)  -   RMSE (mm)</a:t>
            </a:r>
          </a:p>
          <a:p>
            <a:r>
              <a:rPr lang="en-CA" sz="1600" b="1" dirty="0" smtClean="0">
                <a:solidFill>
                  <a:schemeClr val="bg1"/>
                </a:solidFill>
              </a:rPr>
              <a:t>Alpine:       28	35</a:t>
            </a:r>
          </a:p>
          <a:p>
            <a:r>
              <a:rPr lang="en-CA" sz="1600" b="1" dirty="0" smtClean="0">
                <a:solidFill>
                  <a:schemeClr val="bg1"/>
                </a:solidFill>
              </a:rPr>
              <a:t>Shrub:	26	32</a:t>
            </a:r>
          </a:p>
          <a:p>
            <a:r>
              <a:rPr lang="en-CA" sz="1600" b="1" dirty="0" smtClean="0">
                <a:solidFill>
                  <a:schemeClr val="bg1"/>
                </a:solidFill>
              </a:rPr>
              <a:t>Forest:	23	29</a:t>
            </a:r>
            <a:endParaRPr lang="en-CA" sz="1600" b="1" dirty="0">
              <a:solidFill>
                <a:schemeClr val="bg1"/>
              </a:solidFill>
            </a:endParaRPr>
          </a:p>
          <a:p>
            <a:pPr algn="just">
              <a:buSzPct val="100000"/>
            </a:pPr>
            <a:endParaRPr lang="en-CA" sz="1600" dirty="0">
              <a:solidFill>
                <a:schemeClr val="bg1"/>
              </a:solidFill>
            </a:endParaRPr>
          </a:p>
          <a:p>
            <a:pPr indent="-285750" algn="just">
              <a:buSzPct val="100000"/>
              <a:buBlip>
                <a:blip r:embed="rId2"/>
              </a:buBlip>
            </a:pPr>
            <a:endParaRPr lang="en-CA" sz="1600" dirty="0">
              <a:solidFill>
                <a:schemeClr val="bg1"/>
              </a:solidFill>
            </a:endParaRPr>
          </a:p>
          <a:p>
            <a:pPr indent="-285750" algn="just">
              <a:buSzPct val="100000"/>
              <a:buBlip>
                <a:blip r:embed="rId2"/>
              </a:buBlip>
            </a:pPr>
            <a:r>
              <a:rPr lang="en-US" sz="1600" dirty="0">
                <a:solidFill>
                  <a:schemeClr val="bg1"/>
                </a:solidFill>
              </a:rPr>
              <a:t>Reynolds Mountain East</a:t>
            </a:r>
          </a:p>
          <a:p>
            <a:r>
              <a:rPr lang="en-CA" b="1" dirty="0">
                <a:solidFill>
                  <a:schemeClr val="bg1"/>
                </a:solidFill>
              </a:rPr>
              <a:t> </a:t>
            </a:r>
            <a:r>
              <a:rPr lang="en-CA" b="1" dirty="0" smtClean="0">
                <a:solidFill>
                  <a:schemeClr val="bg1"/>
                </a:solidFill>
              </a:rPr>
              <a:t>    </a:t>
            </a:r>
            <a:r>
              <a:rPr lang="en-CA" sz="1600" b="1" dirty="0">
                <a:solidFill>
                  <a:schemeClr val="bg1"/>
                </a:solidFill>
              </a:rPr>
              <a:t>MAE (mm</a:t>
            </a:r>
            <a:r>
              <a:rPr lang="en-CA" sz="1600" b="1" dirty="0" smtClean="0">
                <a:solidFill>
                  <a:schemeClr val="bg1"/>
                </a:solidFill>
              </a:rPr>
              <a:t>)   -      </a:t>
            </a:r>
            <a:r>
              <a:rPr lang="en-CA" sz="1600" b="1" dirty="0">
                <a:solidFill>
                  <a:schemeClr val="bg1"/>
                </a:solidFill>
              </a:rPr>
              <a:t>RMSE (mm)</a:t>
            </a:r>
          </a:p>
          <a:p>
            <a:r>
              <a:rPr lang="en-CA" sz="1600" b="1" dirty="0">
                <a:solidFill>
                  <a:schemeClr val="bg1"/>
                </a:solidFill>
              </a:rPr>
              <a:t>       </a:t>
            </a:r>
            <a:r>
              <a:rPr lang="en-CA" sz="1600" b="1" dirty="0" smtClean="0">
                <a:solidFill>
                  <a:schemeClr val="bg1"/>
                </a:solidFill>
              </a:rPr>
              <a:t>26   	    	50 </a:t>
            </a:r>
          </a:p>
          <a:p>
            <a:pPr indent="-285750" algn="just">
              <a:buSzPct val="100000"/>
              <a:buBlip>
                <a:blip r:embed="rId2"/>
              </a:buBlip>
            </a:pPr>
            <a:endParaRPr lang="en-US" dirty="0" smtClean="0">
              <a:solidFill>
                <a:schemeClr val="bg1"/>
              </a:solidFill>
            </a:endParaRPr>
          </a:p>
          <a:p>
            <a:pPr indent="-285750" algn="just">
              <a:buSzPct val="100000"/>
              <a:buBlip>
                <a:blip r:embed="rId2"/>
              </a:buBlip>
            </a:pPr>
            <a:endParaRPr lang="en-US" dirty="0">
              <a:solidFill>
                <a:schemeClr val="bg1"/>
              </a:solidFill>
            </a:endParaRPr>
          </a:p>
          <a:p>
            <a:pPr indent="-285750" algn="just">
              <a:buSzPct val="100000"/>
              <a:buBlip>
                <a:blip r:embed="rId2"/>
              </a:buBlip>
            </a:pPr>
            <a:endParaRPr lang="en-US" dirty="0">
              <a:solidFill>
                <a:schemeClr val="bg1"/>
              </a:solidFill>
            </a:endParaRPr>
          </a:p>
        </p:txBody>
      </p:sp>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2333" r="3530"/>
          <a:stretch/>
        </p:blipFill>
        <p:spPr>
          <a:xfrm>
            <a:off x="2971800" y="-304800"/>
            <a:ext cx="6096001" cy="7248698"/>
          </a:xfrm>
        </p:spPr>
      </p:pic>
    </p:spTree>
    <p:extLst>
      <p:ext uri="{BB962C8B-B14F-4D97-AF65-F5344CB8AC3E}">
        <p14:creationId xmlns:p14="http://schemas.microsoft.com/office/powerpoint/2010/main" val="257615579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7661</TotalTime>
  <Words>1343</Words>
  <Application>Microsoft Office PowerPoint</Application>
  <PresentationFormat>On-screen Show (4:3)</PresentationFormat>
  <Paragraphs>375</Paragraphs>
  <Slides>26</Slides>
  <Notes>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5" baseType="lpstr">
      <vt:lpstr>ＭＳ Ｐゴシック</vt:lpstr>
      <vt:lpstr>Arial</vt:lpstr>
      <vt:lpstr>Calibri</vt:lpstr>
      <vt:lpstr>FreeSerif</vt:lpstr>
      <vt:lpstr>Lucida Sans</vt:lpstr>
      <vt:lpstr>Times</vt:lpstr>
      <vt:lpstr>Times New Roman</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HYDROLOGICAL MODELLING</vt:lpstr>
      <vt:lpstr>Cold Regions Hydrological Modelling Platform (CRHM) Mountain Model</vt:lpstr>
      <vt:lpstr>PowerPoint Presentation</vt:lpstr>
      <vt:lpstr>Marmot Creek Snow Model Evaluation</vt:lpstr>
      <vt:lpstr>Marmot Creek Hydrological Model Evaluation</vt:lpstr>
      <vt:lpstr>PowerPoint Presentation</vt:lpstr>
      <vt:lpstr>Model bias in the current climate</vt:lpstr>
      <vt:lpstr>RCM and OBS Temperature for Current Climate</vt:lpstr>
      <vt:lpstr>RCM and OBS Precipitation for Current Climate </vt:lpstr>
      <vt:lpstr>Wolf Creek Dry Days Obs. &amp; WRFG RCM</vt:lpstr>
      <vt:lpstr>Pseudo Future Climate Method (PFC)</vt:lpstr>
      <vt:lpstr>Changes applied in Pseudo Future Climate Method (PFC)</vt:lpstr>
      <vt:lpstr>Mountains under climate and transient vegetation changes</vt:lpstr>
      <vt:lpstr>Impacts of climate and transient vegetation changes on WCRB hydrology and uncertainty due to climate models</vt:lpstr>
      <vt:lpstr>Impacts of climate and transient vegetation changes on MCRB hydrology and uncertainty due to climate models</vt:lpstr>
      <vt:lpstr>Impacts of climate and transient vegetation changes on RME hydrology and uncertainty due to climate models</vt:lpstr>
      <vt:lpstr>Snow inter-annual variability under current and pseudo-future climates and vegetation change</vt:lpstr>
      <vt:lpstr>Snow Regime Change (changes given inside parentheses)</vt:lpstr>
      <vt:lpstr>Streamflow Regime Change  (changes given inside parentheses)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Kabir</dc:creator>
  <cp:lastModifiedBy>John Pomeroy</cp:lastModifiedBy>
  <cp:revision>363</cp:revision>
  <dcterms:created xsi:type="dcterms:W3CDTF">2014-05-02T20:49:44Z</dcterms:created>
  <dcterms:modified xsi:type="dcterms:W3CDTF">2016-10-17T08:19:46Z</dcterms:modified>
</cp:coreProperties>
</file>