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8" r:id="rId1"/>
  </p:sldMasterIdLst>
  <p:notesMasterIdLst>
    <p:notesMasterId r:id="rId26"/>
  </p:notesMasterIdLst>
  <p:handoutMasterIdLst>
    <p:handoutMasterId r:id="rId27"/>
  </p:handoutMasterIdLst>
  <p:sldIdLst>
    <p:sldId id="310" r:id="rId2"/>
    <p:sldId id="471" r:id="rId3"/>
    <p:sldId id="473" r:id="rId4"/>
    <p:sldId id="467" r:id="rId5"/>
    <p:sldId id="477" r:id="rId6"/>
    <p:sldId id="468" r:id="rId7"/>
    <p:sldId id="469" r:id="rId8"/>
    <p:sldId id="478" r:id="rId9"/>
    <p:sldId id="479" r:id="rId10"/>
    <p:sldId id="480" r:id="rId11"/>
    <p:sldId id="470" r:id="rId12"/>
    <p:sldId id="482" r:id="rId13"/>
    <p:sldId id="486" r:id="rId14"/>
    <p:sldId id="489" r:id="rId15"/>
    <p:sldId id="488" r:id="rId16"/>
    <p:sldId id="491" r:id="rId17"/>
    <p:sldId id="492" r:id="rId18"/>
    <p:sldId id="353" r:id="rId19"/>
    <p:sldId id="465" r:id="rId20"/>
    <p:sldId id="474" r:id="rId21"/>
    <p:sldId id="466" r:id="rId22"/>
    <p:sldId id="476" r:id="rId23"/>
    <p:sldId id="475" r:id="rId24"/>
    <p:sldId id="481" r:id="rId25"/>
  </p:sldIdLst>
  <p:sldSz cx="10080625" cy="7559675"/>
  <p:notesSz cx="9356725" cy="705326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5613" indent="1588" algn="l" rtl="0" eaLnBrk="0" fontAlgn="base" hangingPunct="0">
      <a:spcBef>
        <a:spcPct val="0"/>
      </a:spcBef>
      <a:spcAft>
        <a:spcPct val="0"/>
      </a:spcAft>
      <a:defRPr kern="1200">
        <a:solidFill>
          <a:schemeClr val="tx1"/>
        </a:solidFill>
        <a:latin typeface="Arial" charset="0"/>
        <a:ea typeface="+mn-ea"/>
        <a:cs typeface="+mn-cs"/>
      </a:defRPr>
    </a:lvl2pPr>
    <a:lvl3pPr marL="912813" indent="1588" algn="l" rtl="0" eaLnBrk="0" fontAlgn="base" hangingPunct="0">
      <a:spcBef>
        <a:spcPct val="0"/>
      </a:spcBef>
      <a:spcAft>
        <a:spcPct val="0"/>
      </a:spcAft>
      <a:defRPr kern="1200">
        <a:solidFill>
          <a:schemeClr val="tx1"/>
        </a:solidFill>
        <a:latin typeface="Arial" charset="0"/>
        <a:ea typeface="+mn-ea"/>
        <a:cs typeface="+mn-cs"/>
      </a:defRPr>
    </a:lvl3pPr>
    <a:lvl4pPr marL="1370013" indent="1588" algn="l" rtl="0" eaLnBrk="0" fontAlgn="base" hangingPunct="0">
      <a:spcBef>
        <a:spcPct val="0"/>
      </a:spcBef>
      <a:spcAft>
        <a:spcPct val="0"/>
      </a:spcAft>
      <a:defRPr kern="1200">
        <a:solidFill>
          <a:schemeClr val="tx1"/>
        </a:solidFill>
        <a:latin typeface="Arial" charset="0"/>
        <a:ea typeface="+mn-ea"/>
        <a:cs typeface="+mn-cs"/>
      </a:defRPr>
    </a:lvl4pPr>
    <a:lvl5pPr marL="1827213" indent="1588"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416">
          <p15:clr>
            <a:srgbClr val="A4A3A4"/>
          </p15:clr>
        </p15:guide>
        <p15:guide id="2" pos="3026">
          <p15:clr>
            <a:srgbClr val="A4A3A4"/>
          </p15:clr>
        </p15:guide>
      </p15:sldGuideLst>
    </p:ext>
    <p:ext uri="{2D200454-40CA-4A62-9FC3-DE9A4176ACB9}">
      <p15:notesGuideLst xmlns:p15="http://schemas.microsoft.com/office/powerpoint/2012/main" xmlns="">
        <p15:guide id="1" orient="horz" pos="2019">
          <p15:clr>
            <a:srgbClr val="A4A3A4"/>
          </p15:clr>
        </p15:guide>
        <p15:guide id="2" pos="26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0000"/>
    <a:srgbClr val="FFFF00"/>
    <a:srgbClr val="000000"/>
    <a:srgbClr val="1106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67" autoAdjust="0"/>
    <p:restoredTop sz="94684" autoAdjust="0"/>
  </p:normalViewPr>
  <p:slideViewPr>
    <p:cSldViewPr>
      <p:cViewPr varScale="1">
        <p:scale>
          <a:sx n="63" d="100"/>
          <a:sy n="63" d="100"/>
        </p:scale>
        <p:origin x="-372" y="-102"/>
      </p:cViewPr>
      <p:guideLst>
        <p:guide orient="horz" pos="2416"/>
        <p:guide pos="30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182"/>
    </p:cViewPr>
  </p:sorterViewPr>
  <p:notesViewPr>
    <p:cSldViewPr>
      <p:cViewPr varScale="1">
        <p:scale>
          <a:sx n="66" d="100"/>
          <a:sy n="66" d="100"/>
        </p:scale>
        <p:origin x="0" y="0"/>
      </p:cViewPr>
      <p:guideLst>
        <p:guide orient="horz" pos="2019"/>
        <p:guide pos="260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55345" cy="352886"/>
          </a:xfrm>
          <a:prstGeom prst="rect">
            <a:avLst/>
          </a:prstGeom>
        </p:spPr>
        <p:txBody>
          <a:bodyPr vert="horz" lIns="84152" tIns="42076" rIns="84152" bIns="42076" rtlCol="0"/>
          <a:lstStyle>
            <a:lvl1pPr algn="l">
              <a:defRPr sz="1100"/>
            </a:lvl1pPr>
          </a:lstStyle>
          <a:p>
            <a:endParaRPr lang="en-CA"/>
          </a:p>
        </p:txBody>
      </p:sp>
      <p:sp>
        <p:nvSpPr>
          <p:cNvPr id="3" name="Date Placeholder 2"/>
          <p:cNvSpPr>
            <a:spLocks noGrp="1"/>
          </p:cNvSpPr>
          <p:nvPr>
            <p:ph type="dt" sz="quarter" idx="1"/>
          </p:nvPr>
        </p:nvSpPr>
        <p:spPr>
          <a:xfrm>
            <a:off x="5299470" y="0"/>
            <a:ext cx="4055345" cy="352886"/>
          </a:xfrm>
          <a:prstGeom prst="rect">
            <a:avLst/>
          </a:prstGeom>
        </p:spPr>
        <p:txBody>
          <a:bodyPr vert="horz" lIns="84152" tIns="42076" rIns="84152" bIns="42076" rtlCol="0"/>
          <a:lstStyle>
            <a:lvl1pPr algn="r">
              <a:defRPr sz="1100"/>
            </a:lvl1pPr>
          </a:lstStyle>
          <a:p>
            <a:fld id="{9EC0F9F0-7B35-42D4-BB59-16FD4ADA2A60}" type="datetimeFigureOut">
              <a:rPr lang="en-CA" smtClean="0"/>
              <a:pPr/>
              <a:t>06/03/2015</a:t>
            </a:fld>
            <a:endParaRPr lang="en-CA"/>
          </a:p>
        </p:txBody>
      </p:sp>
      <p:sp>
        <p:nvSpPr>
          <p:cNvPr id="4" name="Footer Placeholder 3"/>
          <p:cNvSpPr>
            <a:spLocks noGrp="1"/>
          </p:cNvSpPr>
          <p:nvPr>
            <p:ph type="ftr" sz="quarter" idx="2"/>
          </p:nvPr>
        </p:nvSpPr>
        <p:spPr>
          <a:xfrm>
            <a:off x="1" y="6699264"/>
            <a:ext cx="4055345" cy="352886"/>
          </a:xfrm>
          <a:prstGeom prst="rect">
            <a:avLst/>
          </a:prstGeom>
        </p:spPr>
        <p:txBody>
          <a:bodyPr vert="horz" lIns="84152" tIns="42076" rIns="84152" bIns="42076" rtlCol="0" anchor="b"/>
          <a:lstStyle>
            <a:lvl1pPr algn="l">
              <a:defRPr sz="1100"/>
            </a:lvl1pPr>
          </a:lstStyle>
          <a:p>
            <a:endParaRPr lang="en-CA"/>
          </a:p>
        </p:txBody>
      </p:sp>
      <p:sp>
        <p:nvSpPr>
          <p:cNvPr id="5" name="Slide Number Placeholder 4"/>
          <p:cNvSpPr>
            <a:spLocks noGrp="1"/>
          </p:cNvSpPr>
          <p:nvPr>
            <p:ph type="sldNum" sz="quarter" idx="3"/>
          </p:nvPr>
        </p:nvSpPr>
        <p:spPr>
          <a:xfrm>
            <a:off x="5299470" y="6699264"/>
            <a:ext cx="4055345" cy="352886"/>
          </a:xfrm>
          <a:prstGeom prst="rect">
            <a:avLst/>
          </a:prstGeom>
        </p:spPr>
        <p:txBody>
          <a:bodyPr vert="horz" lIns="84152" tIns="42076" rIns="84152" bIns="42076" rtlCol="0" anchor="b"/>
          <a:lstStyle>
            <a:lvl1pPr algn="r">
              <a:defRPr sz="1100"/>
            </a:lvl1pPr>
          </a:lstStyle>
          <a:p>
            <a:fld id="{7D36CEE9-07DA-4065-B15D-D77FF59EADD2}" type="slidenum">
              <a:rPr lang="en-CA" smtClean="0"/>
              <a:pPr/>
              <a:t>‹#›</a:t>
            </a:fld>
            <a:endParaRPr lang="en-CA"/>
          </a:p>
        </p:txBody>
      </p:sp>
    </p:spTree>
    <p:extLst>
      <p:ext uri="{BB962C8B-B14F-4D97-AF65-F5344CB8AC3E}">
        <p14:creationId xmlns:p14="http://schemas.microsoft.com/office/powerpoint/2010/main" xmlns="" val="1628768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SlideImageArea1"/>
          <p:cNvSpPr>
            <a:spLocks noGrp="1" noRot="1" noChangeAspect="1" noChangeArrowheads="1"/>
          </p:cNvSpPr>
          <p:nvPr>
            <p:ph type="sldImg"/>
          </p:nvPr>
        </p:nvSpPr>
        <p:spPr bwMode="auto">
          <a:xfrm>
            <a:off x="2674938" y="569913"/>
            <a:ext cx="3746500"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2050" name="NotesPlaceholderArea1"/>
          <p:cNvSpPr>
            <a:spLocks noGrp="1" noChangeArrowheads="1"/>
          </p:cNvSpPr>
          <p:nvPr>
            <p:ph type="body"/>
          </p:nvPr>
        </p:nvSpPr>
        <p:spPr bwMode="auto">
          <a:xfrm>
            <a:off x="909682" y="3561142"/>
            <a:ext cx="7279364" cy="337301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endParaRPr lang="en-CA" smtClean="0"/>
          </a:p>
        </p:txBody>
      </p:sp>
      <p:sp>
        <p:nvSpPr>
          <p:cNvPr id="2051" name="HeaderArea1"/>
          <p:cNvSpPr>
            <a:spLocks noGrp="1" noChangeArrowheads="1"/>
          </p:cNvSpPr>
          <p:nvPr>
            <p:ph type="hdr"/>
          </p:nvPr>
        </p:nvSpPr>
        <p:spPr bwMode="auto">
          <a:xfrm>
            <a:off x="1" y="0"/>
            <a:ext cx="3946413" cy="3740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defTabSz="0">
              <a:lnSpc>
                <a:spcPct val="93000"/>
              </a:lnSpc>
              <a:tabLst>
                <a:tab pos="666205" algn="l"/>
                <a:tab pos="1332410" algn="l"/>
                <a:tab pos="1998616" algn="l"/>
                <a:tab pos="2664821" algn="l"/>
              </a:tabLst>
              <a:defRPr sz="1300">
                <a:latin typeface="Times New Roman" pitchFamily="65" charset="0"/>
              </a:defRPr>
            </a:lvl1pPr>
          </a:lstStyle>
          <a:p>
            <a:pPr>
              <a:defRPr/>
            </a:pPr>
            <a:endParaRPr lang="en-US"/>
          </a:p>
        </p:txBody>
      </p:sp>
      <p:sp>
        <p:nvSpPr>
          <p:cNvPr id="2052" name="DateTimeArea1"/>
          <p:cNvSpPr>
            <a:spLocks noGrp="1" noChangeArrowheads="1"/>
          </p:cNvSpPr>
          <p:nvPr>
            <p:ph type="dt"/>
          </p:nvPr>
        </p:nvSpPr>
        <p:spPr bwMode="auto">
          <a:xfrm>
            <a:off x="5152315" y="0"/>
            <a:ext cx="3946413" cy="3740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defTabSz="0">
              <a:lnSpc>
                <a:spcPct val="93000"/>
              </a:lnSpc>
              <a:tabLst>
                <a:tab pos="666205" algn="l"/>
                <a:tab pos="1332410" algn="l"/>
                <a:tab pos="1998616" algn="l"/>
                <a:tab pos="2664821" algn="l"/>
              </a:tabLst>
              <a:defRPr sz="1300">
                <a:latin typeface="Times New Roman" pitchFamily="65" charset="0"/>
              </a:defRPr>
            </a:lvl1pPr>
          </a:lstStyle>
          <a:p>
            <a:pPr>
              <a:defRPr/>
            </a:pPr>
            <a:endParaRPr lang="en-US"/>
          </a:p>
        </p:txBody>
      </p:sp>
      <p:sp>
        <p:nvSpPr>
          <p:cNvPr id="2053" name="FooterArea1"/>
          <p:cNvSpPr>
            <a:spLocks noGrp="1" noChangeArrowheads="1"/>
          </p:cNvSpPr>
          <p:nvPr>
            <p:ph type="ftr"/>
          </p:nvPr>
        </p:nvSpPr>
        <p:spPr bwMode="auto">
          <a:xfrm>
            <a:off x="1" y="7122282"/>
            <a:ext cx="3946413" cy="37403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0">
              <a:lnSpc>
                <a:spcPct val="93000"/>
              </a:lnSpc>
              <a:tabLst>
                <a:tab pos="666205" algn="l"/>
                <a:tab pos="1332410" algn="l"/>
                <a:tab pos="1998616" algn="l"/>
                <a:tab pos="2664821" algn="l"/>
              </a:tabLst>
              <a:defRPr sz="1300">
                <a:latin typeface="Times New Roman" pitchFamily="65" charset="0"/>
              </a:defRPr>
            </a:lvl1pPr>
          </a:lstStyle>
          <a:p>
            <a:pPr>
              <a:defRPr/>
            </a:pPr>
            <a:endParaRPr lang="en-US"/>
          </a:p>
        </p:txBody>
      </p:sp>
      <p:sp>
        <p:nvSpPr>
          <p:cNvPr id="2054" name="SlideNumberArea1"/>
          <p:cNvSpPr>
            <a:spLocks noGrp="1" noChangeArrowheads="1"/>
          </p:cNvSpPr>
          <p:nvPr>
            <p:ph type="sldNum"/>
          </p:nvPr>
        </p:nvSpPr>
        <p:spPr bwMode="auto">
          <a:xfrm>
            <a:off x="5152315" y="7122282"/>
            <a:ext cx="3946413" cy="37403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defTabSz="0">
              <a:lnSpc>
                <a:spcPct val="93000"/>
              </a:lnSpc>
              <a:tabLst>
                <a:tab pos="666205" algn="l"/>
                <a:tab pos="1332410" algn="l"/>
                <a:tab pos="1998616" algn="l"/>
                <a:tab pos="2664821" algn="l"/>
              </a:tabLst>
              <a:defRPr sz="1300">
                <a:latin typeface="Times New Roman" pitchFamily="65" charset="0"/>
              </a:defRPr>
            </a:lvl1pPr>
          </a:lstStyle>
          <a:p>
            <a:pPr>
              <a:defRPr/>
            </a:pPr>
            <a:fld id="{6BAC70B6-CA8A-45C0-BF21-677271E86C78}" type="slidenum">
              <a:rPr lang="en-US"/>
              <a:pPr>
                <a:defRPr/>
              </a:pPr>
              <a:t>‹#›</a:t>
            </a:fld>
            <a:endParaRPr lang="en-US"/>
          </a:p>
        </p:txBody>
      </p:sp>
    </p:spTree>
    <p:extLst>
      <p:ext uri="{BB962C8B-B14F-4D97-AF65-F5344CB8AC3E}">
        <p14:creationId xmlns:p14="http://schemas.microsoft.com/office/powerpoint/2010/main" xmlns="" val="2563400402"/>
      </p:ext>
    </p:extLst>
  </p:cSld>
  <p:clrMap bg1="lt1" tx1="dk1" bg2="lt2" tx2="dk2" accent1="accent1" accent2="accent2" accent3="accent3" accent4="accent4" accent5="accent5" accent6="accent6" hlink="hlink" folHlink="folHlink"/>
  <p:notesStyle>
    <a:lvl1pPr algn="l" defTabSz="455613" rtl="0" fontAlgn="base">
      <a:spcBef>
        <a:spcPct val="0"/>
      </a:spcBef>
      <a:spcAft>
        <a:spcPct val="0"/>
      </a:spcAft>
      <a:defRPr sz="1200" kern="1200">
        <a:solidFill>
          <a:srgbClr val="000000"/>
        </a:solidFill>
        <a:latin typeface="Times New Roman" pitchFamily="65" charset="0"/>
        <a:ea typeface="+mn-ea"/>
        <a:cs typeface="+mn-cs"/>
      </a:defRPr>
    </a:lvl1pPr>
    <a:lvl2pPr marL="742950" indent="-285750" algn="l" defTabSz="455613" rtl="0" fontAlgn="base">
      <a:spcBef>
        <a:spcPct val="0"/>
      </a:spcBef>
      <a:spcAft>
        <a:spcPct val="0"/>
      </a:spcAft>
      <a:defRPr sz="1200" kern="1200">
        <a:solidFill>
          <a:srgbClr val="000000"/>
        </a:solidFill>
        <a:latin typeface="Times New Roman" pitchFamily="65" charset="0"/>
        <a:ea typeface="+mn-ea"/>
        <a:cs typeface="+mn-cs"/>
      </a:defRPr>
    </a:lvl2pPr>
    <a:lvl3pPr marL="1143000" indent="-228600" algn="l" defTabSz="455613" rtl="0" fontAlgn="base">
      <a:spcBef>
        <a:spcPct val="0"/>
      </a:spcBef>
      <a:spcAft>
        <a:spcPct val="0"/>
      </a:spcAft>
      <a:defRPr sz="1200" kern="1200">
        <a:solidFill>
          <a:srgbClr val="000000"/>
        </a:solidFill>
        <a:latin typeface="Times New Roman" pitchFamily="65" charset="0"/>
        <a:ea typeface="+mn-ea"/>
        <a:cs typeface="+mn-cs"/>
      </a:defRPr>
    </a:lvl3pPr>
    <a:lvl4pPr marL="1600200" indent="-228600" algn="l" defTabSz="455613" rtl="0" fontAlgn="base">
      <a:spcBef>
        <a:spcPct val="0"/>
      </a:spcBef>
      <a:spcAft>
        <a:spcPct val="0"/>
      </a:spcAft>
      <a:defRPr sz="1200" kern="1200">
        <a:solidFill>
          <a:srgbClr val="000000"/>
        </a:solidFill>
        <a:latin typeface="Times New Roman" pitchFamily="65" charset="0"/>
        <a:ea typeface="+mn-ea"/>
        <a:cs typeface="+mn-cs"/>
      </a:defRPr>
    </a:lvl4pPr>
    <a:lvl5pPr marL="2057400" indent="-228600" algn="l" defTabSz="455613" rtl="0" fontAlgn="base">
      <a:spcBef>
        <a:spcPct val="0"/>
      </a:spcBef>
      <a:spcAft>
        <a:spcPct val="0"/>
      </a:spcAft>
      <a:defRPr sz="1200" kern="1200">
        <a:solidFill>
          <a:srgbClr val="000000"/>
        </a:solidFill>
        <a:latin typeface="Times New Roman" pitchFamily="65"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6"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1"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SlideNumberArea1"/>
          <p:cNvSpPr txBox="1">
            <a:spLocks noGrp="1" noChangeArrowheads="1"/>
          </p:cNvSpPr>
          <p:nvPr/>
        </p:nvSpPr>
        <p:spPr bwMode="auto">
          <a:xfrm>
            <a:off x="5152315" y="7122282"/>
            <a:ext cx="3946413" cy="37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defTabSz="0">
              <a:tabLst>
                <a:tab pos="723900" algn="l"/>
                <a:tab pos="1447800" algn="l"/>
                <a:tab pos="2171700" algn="l"/>
                <a:tab pos="2895600" algn="l"/>
              </a:tabLst>
              <a:defRPr>
                <a:solidFill>
                  <a:schemeClr val="tx1"/>
                </a:solidFill>
                <a:latin typeface="Arial" charset="0"/>
              </a:defRPr>
            </a:lvl1pPr>
            <a:lvl2pPr marL="742950" indent="-285750" defTabSz="0">
              <a:tabLst>
                <a:tab pos="723900" algn="l"/>
                <a:tab pos="1447800" algn="l"/>
                <a:tab pos="2171700" algn="l"/>
                <a:tab pos="2895600" algn="l"/>
              </a:tabLst>
              <a:defRPr>
                <a:solidFill>
                  <a:schemeClr val="tx1"/>
                </a:solidFill>
                <a:latin typeface="Arial" charset="0"/>
              </a:defRPr>
            </a:lvl2pPr>
            <a:lvl3pPr marL="1143000" indent="-228600" defTabSz="0">
              <a:tabLst>
                <a:tab pos="723900" algn="l"/>
                <a:tab pos="1447800" algn="l"/>
                <a:tab pos="2171700" algn="l"/>
                <a:tab pos="2895600" algn="l"/>
              </a:tabLst>
              <a:defRPr>
                <a:solidFill>
                  <a:schemeClr val="tx1"/>
                </a:solidFill>
                <a:latin typeface="Arial" charset="0"/>
              </a:defRPr>
            </a:lvl3pPr>
            <a:lvl4pPr marL="1600200" indent="-228600" defTabSz="0">
              <a:tabLst>
                <a:tab pos="723900" algn="l"/>
                <a:tab pos="1447800" algn="l"/>
                <a:tab pos="2171700" algn="l"/>
                <a:tab pos="2895600" algn="l"/>
              </a:tabLst>
              <a:defRPr>
                <a:solidFill>
                  <a:schemeClr val="tx1"/>
                </a:solidFill>
                <a:latin typeface="Arial" charset="0"/>
              </a:defRPr>
            </a:lvl4pPr>
            <a:lvl5pPr marL="2057400" indent="-228600" defTabSz="0">
              <a:tabLst>
                <a:tab pos="723900" algn="l"/>
                <a:tab pos="1447800" algn="l"/>
                <a:tab pos="2171700" algn="l"/>
                <a:tab pos="2895600" algn="l"/>
              </a:tabLst>
              <a:defRPr>
                <a:solidFill>
                  <a:schemeClr val="tx1"/>
                </a:solidFill>
                <a:latin typeface="Arial" charset="0"/>
              </a:defRPr>
            </a:lvl5pPr>
            <a:lvl6pPr marL="2514600" indent="-228600" defTabSz="0" eaLnBrk="0" fontAlgn="base" hangingPunct="0">
              <a:spcBef>
                <a:spcPct val="0"/>
              </a:spcBef>
              <a:spcAft>
                <a:spcPct val="0"/>
              </a:spcAft>
              <a:tabLst>
                <a:tab pos="723900" algn="l"/>
                <a:tab pos="1447800" algn="l"/>
                <a:tab pos="2171700" algn="l"/>
                <a:tab pos="2895600" algn="l"/>
              </a:tabLst>
              <a:defRPr>
                <a:solidFill>
                  <a:schemeClr val="tx1"/>
                </a:solidFill>
                <a:latin typeface="Arial" charset="0"/>
              </a:defRPr>
            </a:lvl6pPr>
            <a:lvl7pPr marL="2971800" indent="-228600" defTabSz="0" eaLnBrk="0" fontAlgn="base" hangingPunct="0">
              <a:spcBef>
                <a:spcPct val="0"/>
              </a:spcBef>
              <a:spcAft>
                <a:spcPct val="0"/>
              </a:spcAft>
              <a:tabLst>
                <a:tab pos="723900" algn="l"/>
                <a:tab pos="1447800" algn="l"/>
                <a:tab pos="2171700" algn="l"/>
                <a:tab pos="2895600" algn="l"/>
              </a:tabLst>
              <a:defRPr>
                <a:solidFill>
                  <a:schemeClr val="tx1"/>
                </a:solidFill>
                <a:latin typeface="Arial" charset="0"/>
              </a:defRPr>
            </a:lvl7pPr>
            <a:lvl8pPr marL="3429000" indent="-228600" defTabSz="0" eaLnBrk="0" fontAlgn="base" hangingPunct="0">
              <a:spcBef>
                <a:spcPct val="0"/>
              </a:spcBef>
              <a:spcAft>
                <a:spcPct val="0"/>
              </a:spcAft>
              <a:tabLst>
                <a:tab pos="723900" algn="l"/>
                <a:tab pos="1447800" algn="l"/>
                <a:tab pos="2171700" algn="l"/>
                <a:tab pos="2895600" algn="l"/>
              </a:tabLst>
              <a:defRPr>
                <a:solidFill>
                  <a:schemeClr val="tx1"/>
                </a:solidFill>
                <a:latin typeface="Arial" charset="0"/>
              </a:defRPr>
            </a:lvl8pPr>
            <a:lvl9pPr marL="3886200" indent="-228600" defTabSz="0" eaLnBrk="0" fontAlgn="base" hangingPunct="0">
              <a:spcBef>
                <a:spcPct val="0"/>
              </a:spcBef>
              <a:spcAft>
                <a:spcPct val="0"/>
              </a:spcAft>
              <a:tabLst>
                <a:tab pos="723900" algn="l"/>
                <a:tab pos="1447800" algn="l"/>
                <a:tab pos="2171700" algn="l"/>
                <a:tab pos="2895600" algn="l"/>
              </a:tabLst>
              <a:defRPr>
                <a:solidFill>
                  <a:schemeClr val="tx1"/>
                </a:solidFill>
                <a:latin typeface="Arial" charset="0"/>
              </a:defRPr>
            </a:lvl9pPr>
          </a:lstStyle>
          <a:p>
            <a:pPr algn="r">
              <a:lnSpc>
                <a:spcPct val="93000"/>
              </a:lnSpc>
            </a:pPr>
            <a:fld id="{26D51958-6EC5-4DFD-A612-7FFAC483A4AE}" type="slidenum">
              <a:rPr lang="en-US" sz="1300">
                <a:latin typeface="Times New Roman" pitchFamily="18" charset="0"/>
              </a:rPr>
              <a:pPr algn="r">
                <a:lnSpc>
                  <a:spcPct val="93000"/>
                </a:lnSpc>
              </a:pPr>
              <a:t>1</a:t>
            </a:fld>
            <a:endParaRPr lang="en-US" sz="1300">
              <a:latin typeface="Times New Roman" pitchFamily="18" charset="0"/>
            </a:endParaRPr>
          </a:p>
        </p:txBody>
      </p:sp>
      <p:sp>
        <p:nvSpPr>
          <p:cNvPr id="112643" name="SlideImage1"/>
          <p:cNvSpPr>
            <a:spLocks noGrp="1" noRot="1" noChangeAspect="1" noChangeArrowheads="1" noTextEdit="1"/>
          </p:cNvSpPr>
          <p:nvPr>
            <p:ph type="sldImg"/>
          </p:nvPr>
        </p:nvSpPr>
        <p:spPr>
          <a:xfrm>
            <a:off x="2674938" y="569913"/>
            <a:ext cx="3748087" cy="2811462"/>
          </a:xfrm>
          <a:solidFill>
            <a:srgbClr val="FFFFFF"/>
          </a:solidFill>
          <a:ln w="10160">
            <a:solidFill>
              <a:srgbClr val="000000"/>
            </a:solidFill>
            <a:miter lim="800000"/>
            <a:headEnd type="none" w="med" len="med"/>
            <a:tailEnd type="none" w="med" len="med"/>
          </a:ln>
        </p:spPr>
      </p:sp>
      <p:sp>
        <p:nvSpPr>
          <p:cNvPr id="112644" name="NotesText1"/>
          <p:cNvSpPr>
            <a:spLocks noGrp="1" noChangeArrowheads="1"/>
          </p:cNvSpPr>
          <p:nvPr>
            <p:ph type="body" idx="1"/>
          </p:nvPr>
        </p:nvSpPr>
        <p:spPr>
          <a:xfrm>
            <a:off x="909683" y="3561141"/>
            <a:ext cx="7281275" cy="337412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4152" tIns="42076" rIns="84152" bIns="42076" anchor="ctr"/>
          <a:lstStyle/>
          <a:p>
            <a:endParaRPr lang="en-CA" smtClean="0">
              <a:latin typeface="Times New Roman" pitchFamily="18" charset="0"/>
            </a:endParaRPr>
          </a:p>
        </p:txBody>
      </p:sp>
    </p:spTree>
    <p:extLst>
      <p:ext uri="{BB962C8B-B14F-4D97-AF65-F5344CB8AC3E}">
        <p14:creationId xmlns:p14="http://schemas.microsoft.com/office/powerpoint/2010/main" xmlns="" val="178001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xfrm>
            <a:off x="2914650" y="528638"/>
            <a:ext cx="3527425" cy="2644775"/>
          </a:xfrm>
        </p:spPr>
      </p:sp>
      <p:sp>
        <p:nvSpPr>
          <p:cNvPr id="311299" name="Rectangle 3"/>
          <p:cNvSpPr>
            <a:spLocks noGrp="1" noChangeArrowheads="1"/>
          </p:cNvSpPr>
          <p:nvPr>
            <p:ph type="body" idx="1"/>
          </p:nvPr>
        </p:nvSpPr>
        <p:spPr>
          <a:xfrm>
            <a:off x="936437" y="3350746"/>
            <a:ext cx="7483851" cy="31737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smtClean="0">
              <a:latin typeface="Times New Roman" pitchFamily="18" charset="0"/>
            </a:endParaRPr>
          </a:p>
        </p:txBody>
      </p:sp>
    </p:spTree>
    <p:extLst>
      <p:ext uri="{BB962C8B-B14F-4D97-AF65-F5344CB8AC3E}">
        <p14:creationId xmlns:p14="http://schemas.microsoft.com/office/powerpoint/2010/main" xmlns="" val="239417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smtClean="0"/>
              <a:t>De nuevo ausencia de datos</a:t>
            </a:r>
          </a:p>
        </p:txBody>
      </p:sp>
      <p:sp>
        <p:nvSpPr>
          <p:cNvPr id="58372"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69F47D-7EDC-4E57-B7AC-555F99723451}" type="slidenum">
              <a:rPr lang="es-ES" altLang="en-US">
                <a:latin typeface="Calibri" panose="020F0502020204030204" pitchFamily="34" charset="0"/>
              </a:rPr>
              <a:pPr eaLnBrk="1" hangingPunct="1"/>
              <a:t>14</a:t>
            </a:fld>
            <a:endParaRPr lang="es-ES" altLang="en-US">
              <a:latin typeface="Calibri" panose="020F0502020204030204" pitchFamily="34" charset="0"/>
            </a:endParaRPr>
          </a:p>
        </p:txBody>
      </p:sp>
    </p:spTree>
    <p:extLst>
      <p:ext uri="{BB962C8B-B14F-4D97-AF65-F5344CB8AC3E}">
        <p14:creationId xmlns:p14="http://schemas.microsoft.com/office/powerpoint/2010/main" xmlns="" val="153075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Peak annual snowpacks show a pronounced sensitivity to warming in wet years and a smaller sensitivity in drier years.</a:t>
            </a:r>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2FEC51A-9B72-1B46-9A50-CCDBA5C2FF51}" type="slidenum">
              <a:rPr lang="en-US" smtClean="0"/>
              <a:pPr>
                <a:defRPr/>
              </a:pPr>
              <a:t>16</a:t>
            </a:fld>
            <a:endParaRPr lang="en-US"/>
          </a:p>
        </p:txBody>
      </p:sp>
    </p:spTree>
    <p:extLst>
      <p:ext uri="{BB962C8B-B14F-4D97-AF65-F5344CB8AC3E}">
        <p14:creationId xmlns:p14="http://schemas.microsoft.com/office/powerpoint/2010/main" xmlns="" val="5264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Peak annual snowpacks show a pronounced sensitivity to warming in wet years and a smaller sensitivity in drier years.</a:t>
            </a:r>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2FEC51A-9B72-1B46-9A50-CCDBA5C2FF51}" type="slidenum">
              <a:rPr lang="en-US" smtClean="0"/>
              <a:pPr>
                <a:defRPr/>
              </a:pPr>
              <a:t>17</a:t>
            </a:fld>
            <a:endParaRPr lang="en-US"/>
          </a:p>
        </p:txBody>
      </p:sp>
    </p:spTree>
    <p:extLst>
      <p:ext uri="{BB962C8B-B14F-4D97-AF65-F5344CB8AC3E}">
        <p14:creationId xmlns:p14="http://schemas.microsoft.com/office/powerpoint/2010/main" xmlns="" val="3796636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xfrm>
            <a:off x="2914650" y="528638"/>
            <a:ext cx="3527425" cy="2644775"/>
          </a:xfrm>
        </p:spPr>
      </p:sp>
      <p:sp>
        <p:nvSpPr>
          <p:cNvPr id="270339" name="Rectangle 3"/>
          <p:cNvSpPr>
            <a:spLocks noGrp="1" noChangeArrowheads="1"/>
          </p:cNvSpPr>
          <p:nvPr>
            <p:ph type="body" idx="1"/>
          </p:nvPr>
        </p:nvSpPr>
        <p:spPr>
          <a:xfrm>
            <a:off x="936437" y="3350746"/>
            <a:ext cx="7483851" cy="31737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smtClean="0">
              <a:latin typeface="Times New Roman" pitchFamily="18" charset="0"/>
            </a:endParaRPr>
          </a:p>
        </p:txBody>
      </p:sp>
    </p:spTree>
    <p:extLst>
      <p:ext uri="{BB962C8B-B14F-4D97-AF65-F5344CB8AC3E}">
        <p14:creationId xmlns:p14="http://schemas.microsoft.com/office/powerpoint/2010/main" xmlns="" val="2745798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2994" name="Group 2"/>
          <p:cNvGrpSpPr>
            <a:grpSpLocks/>
          </p:cNvGrpSpPr>
          <p:nvPr/>
        </p:nvGrpSpPr>
        <p:grpSpPr bwMode="auto">
          <a:xfrm>
            <a:off x="0" y="1568450"/>
            <a:ext cx="10083800" cy="5991225"/>
            <a:chOff x="0" y="896"/>
            <a:chExt cx="5762" cy="3424"/>
          </a:xfrm>
        </p:grpSpPr>
        <p:grpSp>
          <p:nvGrpSpPr>
            <p:cNvPr id="212995" name="Group 3"/>
            <p:cNvGrpSpPr>
              <a:grpSpLocks/>
            </p:cNvGrpSpPr>
            <p:nvPr userDrawn="1"/>
          </p:nvGrpSpPr>
          <p:grpSpPr bwMode="auto">
            <a:xfrm>
              <a:off x="20" y="896"/>
              <a:ext cx="5742" cy="3424"/>
              <a:chOff x="20" y="896"/>
              <a:chExt cx="5742" cy="3424"/>
            </a:xfrm>
          </p:grpSpPr>
          <p:sp>
            <p:nvSpPr>
              <p:cNvPr id="212996"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2997"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2998"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2999"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0"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1"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2"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3"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4"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5"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6"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7"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008"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gradFill rotWithShape="0">
                      <a:gsLst>
                        <a:gs pos="0">
                          <a:schemeClr val="bg2"/>
                        </a:gs>
                        <a:gs pos="100000">
                          <a:schemeClr val="bg1"/>
                        </a:gs>
                      </a:gsLst>
                      <a:lin ang="18900000" scaled="1"/>
                    </a:gra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grpSp>
        <p:grpSp>
          <p:nvGrpSpPr>
            <p:cNvPr id="213009" name="Group 17"/>
            <p:cNvGrpSpPr>
              <a:grpSpLocks/>
            </p:cNvGrpSpPr>
            <p:nvPr userDrawn="1"/>
          </p:nvGrpSpPr>
          <p:grpSpPr bwMode="auto">
            <a:xfrm>
              <a:off x="0" y="2291"/>
              <a:ext cx="1385" cy="1702"/>
              <a:chOff x="0" y="2291"/>
              <a:chExt cx="1385" cy="1702"/>
            </a:xfrm>
          </p:grpSpPr>
          <p:sp>
            <p:nvSpPr>
              <p:cNvPr id="213010" name="Rectangle 18"/>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1"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2" name="Rectangle 20"/>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3"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4" name="Rectangle 22"/>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5" name="Rectangle 23"/>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6"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7" name="Rectangle 25"/>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8" name="Rectangle 26"/>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19" name="Rectangle 27"/>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0" name="Rectangle 28"/>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1" name="Rectangle 29"/>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2"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3"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4" name="Rectangle 32"/>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5"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6"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7" name="Rectangle 35"/>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8"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29" name="Rectangle 37"/>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0" name="Rectangle 38"/>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1" name="Rectangle 39"/>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2"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3"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4"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5"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6"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7"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8"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39"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0"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1"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2"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3"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4"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5"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6"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7"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8"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49"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0"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1"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2"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3"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4"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5"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6"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7"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8"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59"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0"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1"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2"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3"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4"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5"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6"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7"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8"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69"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0"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1"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2"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13074"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5"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6" name="Rectangle 84"/>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7"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8"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79"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0"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1"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2" name="Rectangle 90"/>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3" name="Rectangle 91"/>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4"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5"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6" name="Rectangle 94"/>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7" name="Rectangle 95"/>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8" name="Rectangle 96"/>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89" name="Rectangle 97"/>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0"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1" name="Rectangle 99"/>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2"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3" name="Rectangle 101"/>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4" name="Rectangle 102"/>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5"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6"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7"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8"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099" name="Rectangle 107"/>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0" name="Rectangle 108"/>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1" name="Rectangle 109"/>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2"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3"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4"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5"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6"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7"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8"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09"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0"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1"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2"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3"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4"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5"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6"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7"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8"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19"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0"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1"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2"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3"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4"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5"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6"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7"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8"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29"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3139"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40"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31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13142"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13143"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314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grpSp>
      </p:grpSp>
      <p:sp>
        <p:nvSpPr>
          <p:cNvPr id="213145" name="Rectangle 153"/>
          <p:cNvSpPr>
            <a:spLocks noGrp="1" noChangeArrowheads="1"/>
          </p:cNvSpPr>
          <p:nvPr>
            <p:ph type="ctrTitle" sz="quarter"/>
          </p:nvPr>
        </p:nvSpPr>
        <p:spPr>
          <a:xfrm>
            <a:off x="755650" y="1949450"/>
            <a:ext cx="8569325" cy="1914525"/>
          </a:xfrm>
        </p:spPr>
        <p:txBody>
          <a:bodyPr anchor="b" anchorCtr="1"/>
          <a:lstStyle>
            <a:lvl1pPr>
              <a:defRPr sz="6000"/>
            </a:lvl1pPr>
          </a:lstStyle>
          <a:p>
            <a:pPr lvl="0"/>
            <a:r>
              <a:rPr lang="en-CA" noProof="0" smtClean="0"/>
              <a:t>Click to edit Master title style</a:t>
            </a:r>
          </a:p>
        </p:txBody>
      </p:sp>
      <p:sp>
        <p:nvSpPr>
          <p:cNvPr id="213146" name="Rectangle 154"/>
          <p:cNvSpPr>
            <a:spLocks noGrp="1" noChangeArrowheads="1"/>
          </p:cNvSpPr>
          <p:nvPr>
            <p:ph type="subTitle" sz="quarter" idx="1"/>
          </p:nvPr>
        </p:nvSpPr>
        <p:spPr>
          <a:xfrm>
            <a:off x="1512888" y="4283075"/>
            <a:ext cx="7056437" cy="1931988"/>
          </a:xfrm>
        </p:spPr>
        <p:txBody>
          <a:bodyPr/>
          <a:lstStyle>
            <a:lvl1pPr marL="0" indent="0" algn="ctr">
              <a:buFont typeface="Arial" charset="0"/>
              <a:buNone/>
              <a:defRPr/>
            </a:lvl1pPr>
          </a:lstStyle>
          <a:p>
            <a:pPr lvl="0"/>
            <a:r>
              <a:rPr lang="en-CA" noProof="0" smtClean="0"/>
              <a:t>Click to edit Master subtitle style</a:t>
            </a:r>
          </a:p>
        </p:txBody>
      </p:sp>
      <p:sp>
        <p:nvSpPr>
          <p:cNvPr id="213147" name="Rectangle 155"/>
          <p:cNvSpPr>
            <a:spLocks noGrp="1" noChangeArrowheads="1"/>
          </p:cNvSpPr>
          <p:nvPr>
            <p:ph type="dt" sz="quarter" idx="2"/>
          </p:nvPr>
        </p:nvSpPr>
        <p:spPr>
          <a:xfrm>
            <a:off x="336550" y="6888163"/>
            <a:ext cx="2519363" cy="503237"/>
          </a:xfrm>
        </p:spPr>
        <p:txBody>
          <a:bodyPr/>
          <a:lstStyle>
            <a:lvl1pPr>
              <a:defRPr>
                <a:effectLst>
                  <a:outerShdw blurRad="38100" dist="38100" dir="2700000" algn="tl">
                    <a:srgbClr val="000000"/>
                  </a:outerShdw>
                </a:effectLst>
                <a:latin typeface="+mn-lt"/>
              </a:defRPr>
            </a:lvl1pPr>
          </a:lstStyle>
          <a:p>
            <a:fld id="{E2B2F2DB-CE2E-44B4-BC27-DE2C8AFC74A0}" type="datetimeFigureOut">
              <a:rPr lang="en-US"/>
              <a:pPr/>
              <a:t>3/6/2015</a:t>
            </a:fld>
            <a:endParaRPr lang="en-CA"/>
          </a:p>
        </p:txBody>
      </p:sp>
      <p:sp>
        <p:nvSpPr>
          <p:cNvPr id="213148" name="Rectangle 156"/>
          <p:cNvSpPr>
            <a:spLocks noGrp="1" noChangeArrowheads="1"/>
          </p:cNvSpPr>
          <p:nvPr>
            <p:ph type="ftr" sz="quarter" idx="3"/>
          </p:nvPr>
        </p:nvSpPr>
        <p:spPr>
          <a:xfrm>
            <a:off x="3444875" y="6888163"/>
            <a:ext cx="3190875" cy="503237"/>
          </a:xfrm>
        </p:spPr>
        <p:txBody>
          <a:bodyPr/>
          <a:lstStyle>
            <a:lvl1pPr>
              <a:defRPr>
                <a:effectLst>
                  <a:outerShdw blurRad="38100" dist="38100" dir="2700000" algn="tl">
                    <a:srgbClr val="000000"/>
                  </a:outerShdw>
                </a:effectLst>
                <a:latin typeface="+mn-lt"/>
              </a:defRPr>
            </a:lvl1pPr>
          </a:lstStyle>
          <a:p>
            <a:endParaRPr lang="en-CA"/>
          </a:p>
        </p:txBody>
      </p:sp>
      <p:sp>
        <p:nvSpPr>
          <p:cNvPr id="213149" name="Rectangle 157"/>
          <p:cNvSpPr>
            <a:spLocks noGrp="1" noChangeArrowheads="1"/>
          </p:cNvSpPr>
          <p:nvPr>
            <p:ph type="sldNum" sz="quarter" idx="4"/>
          </p:nvPr>
        </p:nvSpPr>
        <p:spPr>
          <a:xfrm>
            <a:off x="7224713" y="6888163"/>
            <a:ext cx="2519362" cy="503237"/>
          </a:xfrm>
        </p:spPr>
        <p:txBody>
          <a:bodyPr/>
          <a:lstStyle>
            <a:lvl1pPr>
              <a:defRPr>
                <a:effectLst>
                  <a:outerShdw blurRad="38100" dist="38100" dir="2700000" algn="tl">
                    <a:srgbClr val="000000"/>
                  </a:outerShdw>
                </a:effectLst>
                <a:latin typeface="+mn-lt"/>
              </a:defRPr>
            </a:lvl1pPr>
          </a:lstStyle>
          <a:p>
            <a:fld id="{21D28B09-A08B-4BCB-9000-A55866720BA7}" type="slidenum">
              <a:rPr lang="en-CA"/>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E77474E8-1848-4791-A285-982ECED46B28}" type="datetimeFigureOut">
              <a:rPr lang="en-US"/>
              <a:pPr/>
              <a:t>3/6/2015</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00CF4A1E-BC09-4084-A049-FAED20F2D02B}" type="slidenum">
              <a:rPr lang="en-CA"/>
              <a:pPr/>
              <a:t>‹#›</a:t>
            </a:fld>
            <a:endParaRPr lang="en-CA"/>
          </a:p>
        </p:txBody>
      </p:sp>
    </p:spTree>
    <p:extLst>
      <p:ext uri="{BB962C8B-B14F-4D97-AF65-F5344CB8AC3E}">
        <p14:creationId xmlns:p14="http://schemas.microsoft.com/office/powerpoint/2010/main" xmlns="" val="263822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4575" y="252413"/>
            <a:ext cx="2354263" cy="647065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31788" y="252413"/>
            <a:ext cx="6910387" cy="6470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FB725A07-8AD7-45C6-B500-86D3FED1B530}" type="datetimeFigureOut">
              <a:rPr lang="en-US"/>
              <a:pPr/>
              <a:t>3/6/2015</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E9306BCE-5F20-40D7-B5F3-B110E204E98A}" type="slidenum">
              <a:rPr lang="en-CA"/>
              <a:pPr/>
              <a:t>‹#›</a:t>
            </a:fld>
            <a:endParaRPr lang="en-CA"/>
          </a:p>
        </p:txBody>
      </p:sp>
    </p:spTree>
    <p:extLst>
      <p:ext uri="{BB962C8B-B14F-4D97-AF65-F5344CB8AC3E}">
        <p14:creationId xmlns:p14="http://schemas.microsoft.com/office/powerpoint/2010/main" xmlns="" val="3654788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1788" y="252413"/>
            <a:ext cx="9417050" cy="1258887"/>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331788" y="1763713"/>
            <a:ext cx="4632325" cy="495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5116513" y="1763713"/>
            <a:ext cx="4632325" cy="495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31788" y="6884988"/>
            <a:ext cx="2524125" cy="523875"/>
          </a:xfrm>
        </p:spPr>
        <p:txBody>
          <a:bodyPr/>
          <a:lstStyle>
            <a:lvl1pPr>
              <a:defRPr/>
            </a:lvl1pPr>
          </a:lstStyle>
          <a:p>
            <a:fld id="{8F795BF3-C533-4A0C-8EDF-7CC974F64279}" type="datetimeFigureOut">
              <a:rPr lang="en-US"/>
              <a:pPr/>
              <a:t>3/6/2015</a:t>
            </a:fld>
            <a:endParaRPr lang="en-CA"/>
          </a:p>
        </p:txBody>
      </p:sp>
      <p:sp>
        <p:nvSpPr>
          <p:cNvPr id="6" name="Footer Placeholder 5"/>
          <p:cNvSpPr>
            <a:spLocks noGrp="1"/>
          </p:cNvSpPr>
          <p:nvPr>
            <p:ph type="ftr" sz="quarter" idx="11"/>
          </p:nvPr>
        </p:nvSpPr>
        <p:spPr>
          <a:xfrm>
            <a:off x="3444875" y="6884988"/>
            <a:ext cx="3190875" cy="523875"/>
          </a:xfrm>
        </p:spPr>
        <p:txBody>
          <a:bodyPr/>
          <a:lstStyle>
            <a:lvl1pPr>
              <a:defRPr/>
            </a:lvl1pPr>
          </a:lstStyle>
          <a:p>
            <a:endParaRPr lang="en-CA"/>
          </a:p>
        </p:txBody>
      </p:sp>
      <p:sp>
        <p:nvSpPr>
          <p:cNvPr id="7" name="Slide Number Placeholder 6"/>
          <p:cNvSpPr>
            <a:spLocks noGrp="1"/>
          </p:cNvSpPr>
          <p:nvPr>
            <p:ph type="sldNum" sz="quarter" idx="12"/>
          </p:nvPr>
        </p:nvSpPr>
        <p:spPr>
          <a:xfrm>
            <a:off x="7224713" y="6884988"/>
            <a:ext cx="2524125" cy="523875"/>
          </a:xfrm>
        </p:spPr>
        <p:txBody>
          <a:bodyPr/>
          <a:lstStyle>
            <a:lvl1pPr>
              <a:defRPr/>
            </a:lvl1pPr>
          </a:lstStyle>
          <a:p>
            <a:fld id="{DA5E493F-51BB-4A90-ABA6-31D88F6CD860}" type="slidenum">
              <a:rPr lang="en-CA"/>
              <a:pPr/>
              <a:t>‹#›</a:t>
            </a:fld>
            <a:endParaRPr lang="en-CA"/>
          </a:p>
        </p:txBody>
      </p:sp>
    </p:spTree>
    <p:extLst>
      <p:ext uri="{BB962C8B-B14F-4D97-AF65-F5344CB8AC3E}">
        <p14:creationId xmlns:p14="http://schemas.microsoft.com/office/powerpoint/2010/main" xmlns="" val="809872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31788" y="252413"/>
            <a:ext cx="9417050" cy="1258887"/>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331788" y="1763713"/>
            <a:ext cx="4632325" cy="495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5116513" y="1763713"/>
            <a:ext cx="4632325" cy="240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5116513" y="4319588"/>
            <a:ext cx="4632325" cy="240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331788" y="6884988"/>
            <a:ext cx="2524125" cy="523875"/>
          </a:xfrm>
        </p:spPr>
        <p:txBody>
          <a:bodyPr/>
          <a:lstStyle>
            <a:lvl1pPr>
              <a:defRPr/>
            </a:lvl1pPr>
          </a:lstStyle>
          <a:p>
            <a:fld id="{DA708A16-3583-488E-B343-4ADBF7C35ACD}" type="datetimeFigureOut">
              <a:rPr lang="en-US"/>
              <a:pPr/>
              <a:t>3/6/2015</a:t>
            </a:fld>
            <a:endParaRPr lang="en-CA"/>
          </a:p>
        </p:txBody>
      </p:sp>
      <p:sp>
        <p:nvSpPr>
          <p:cNvPr id="7" name="Footer Placeholder 6"/>
          <p:cNvSpPr>
            <a:spLocks noGrp="1"/>
          </p:cNvSpPr>
          <p:nvPr>
            <p:ph type="ftr" sz="quarter" idx="11"/>
          </p:nvPr>
        </p:nvSpPr>
        <p:spPr>
          <a:xfrm>
            <a:off x="3444875" y="6884988"/>
            <a:ext cx="3190875" cy="523875"/>
          </a:xfrm>
        </p:spPr>
        <p:txBody>
          <a:bodyPr/>
          <a:lstStyle>
            <a:lvl1pPr>
              <a:defRPr/>
            </a:lvl1pPr>
          </a:lstStyle>
          <a:p>
            <a:endParaRPr lang="en-CA"/>
          </a:p>
        </p:txBody>
      </p:sp>
      <p:sp>
        <p:nvSpPr>
          <p:cNvPr id="8" name="Slide Number Placeholder 7"/>
          <p:cNvSpPr>
            <a:spLocks noGrp="1"/>
          </p:cNvSpPr>
          <p:nvPr>
            <p:ph type="sldNum" sz="quarter" idx="12"/>
          </p:nvPr>
        </p:nvSpPr>
        <p:spPr>
          <a:xfrm>
            <a:off x="7224713" y="6884988"/>
            <a:ext cx="2524125" cy="523875"/>
          </a:xfrm>
        </p:spPr>
        <p:txBody>
          <a:bodyPr/>
          <a:lstStyle>
            <a:lvl1pPr>
              <a:defRPr/>
            </a:lvl1pPr>
          </a:lstStyle>
          <a:p>
            <a:fld id="{67022AAD-80CD-419D-9D84-E6625FCF3B41}" type="slidenum">
              <a:rPr lang="en-CA"/>
              <a:pPr/>
              <a:t>‹#›</a:t>
            </a:fld>
            <a:endParaRPr lang="en-CA"/>
          </a:p>
        </p:txBody>
      </p:sp>
    </p:spTree>
    <p:extLst>
      <p:ext uri="{BB962C8B-B14F-4D97-AF65-F5344CB8AC3E}">
        <p14:creationId xmlns:p14="http://schemas.microsoft.com/office/powerpoint/2010/main" xmlns="" val="171399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31788" y="252413"/>
            <a:ext cx="9417050" cy="1258887"/>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331788" y="1763713"/>
            <a:ext cx="4632325" cy="240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5116513" y="1763713"/>
            <a:ext cx="4632325" cy="240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331788" y="4319588"/>
            <a:ext cx="4632325" cy="240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Content Placeholder 5"/>
          <p:cNvSpPr>
            <a:spLocks noGrp="1"/>
          </p:cNvSpPr>
          <p:nvPr>
            <p:ph sz="quarter" idx="4"/>
          </p:nvPr>
        </p:nvSpPr>
        <p:spPr>
          <a:xfrm>
            <a:off x="5116513" y="4319588"/>
            <a:ext cx="4632325" cy="240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331788" y="6884988"/>
            <a:ext cx="2524125" cy="523875"/>
          </a:xfrm>
        </p:spPr>
        <p:txBody>
          <a:bodyPr/>
          <a:lstStyle>
            <a:lvl1pPr>
              <a:defRPr/>
            </a:lvl1pPr>
          </a:lstStyle>
          <a:p>
            <a:fld id="{56B1A84E-A441-49D5-98D3-F16E7AC89A94}" type="datetimeFigureOut">
              <a:rPr lang="en-US"/>
              <a:pPr/>
              <a:t>3/6/2015</a:t>
            </a:fld>
            <a:endParaRPr lang="en-CA"/>
          </a:p>
        </p:txBody>
      </p:sp>
      <p:sp>
        <p:nvSpPr>
          <p:cNvPr id="8" name="Footer Placeholder 7"/>
          <p:cNvSpPr>
            <a:spLocks noGrp="1"/>
          </p:cNvSpPr>
          <p:nvPr>
            <p:ph type="ftr" sz="quarter" idx="11"/>
          </p:nvPr>
        </p:nvSpPr>
        <p:spPr>
          <a:xfrm>
            <a:off x="3444875" y="6884988"/>
            <a:ext cx="3190875" cy="523875"/>
          </a:xfrm>
        </p:spPr>
        <p:txBody>
          <a:bodyPr/>
          <a:lstStyle>
            <a:lvl1pPr>
              <a:defRPr/>
            </a:lvl1pPr>
          </a:lstStyle>
          <a:p>
            <a:endParaRPr lang="en-CA"/>
          </a:p>
        </p:txBody>
      </p:sp>
      <p:sp>
        <p:nvSpPr>
          <p:cNvPr id="9" name="Slide Number Placeholder 8"/>
          <p:cNvSpPr>
            <a:spLocks noGrp="1"/>
          </p:cNvSpPr>
          <p:nvPr>
            <p:ph type="sldNum" sz="quarter" idx="12"/>
          </p:nvPr>
        </p:nvSpPr>
        <p:spPr>
          <a:xfrm>
            <a:off x="7224713" y="6884988"/>
            <a:ext cx="2524125" cy="523875"/>
          </a:xfrm>
        </p:spPr>
        <p:txBody>
          <a:bodyPr/>
          <a:lstStyle>
            <a:lvl1pPr>
              <a:defRPr/>
            </a:lvl1pPr>
          </a:lstStyle>
          <a:p>
            <a:fld id="{B9BD9B81-2C96-4A1B-AB90-AB65B3090D5C}" type="slidenum">
              <a:rPr lang="en-CA"/>
              <a:pPr/>
              <a:t>‹#›</a:t>
            </a:fld>
            <a:endParaRPr lang="en-CA"/>
          </a:p>
        </p:txBody>
      </p:sp>
    </p:spTree>
    <p:extLst>
      <p:ext uri="{BB962C8B-B14F-4D97-AF65-F5344CB8AC3E}">
        <p14:creationId xmlns:p14="http://schemas.microsoft.com/office/powerpoint/2010/main" xmlns="" val="333715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2369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F3A14C0D-186D-4FF4-A6C1-541376FAE1A5}" type="datetimeFigureOut">
              <a:rPr lang="en-US"/>
              <a:pPr/>
              <a:t>3/6/2015</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EBC1CCC8-B37E-47C6-917C-57B46F403D5E}" type="slidenum">
              <a:rPr lang="en-CA"/>
              <a:pPr/>
              <a:t>‹#›</a:t>
            </a:fld>
            <a:endParaRPr lang="en-CA"/>
          </a:p>
        </p:txBody>
      </p:sp>
    </p:spTree>
    <p:extLst>
      <p:ext uri="{BB962C8B-B14F-4D97-AF65-F5344CB8AC3E}">
        <p14:creationId xmlns:p14="http://schemas.microsoft.com/office/powerpoint/2010/main" xmlns="" val="123248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1189457-9791-40C9-9D83-6F5B84CC5961}" type="datetimeFigureOut">
              <a:rPr lang="en-US"/>
              <a:pPr/>
              <a:t>3/6/2015</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C7CF1FD7-166F-42B4-A593-22D1D7E34382}" type="slidenum">
              <a:rPr lang="en-CA"/>
              <a:pPr/>
              <a:t>‹#›</a:t>
            </a:fld>
            <a:endParaRPr lang="en-CA"/>
          </a:p>
        </p:txBody>
      </p:sp>
    </p:spTree>
    <p:extLst>
      <p:ext uri="{BB962C8B-B14F-4D97-AF65-F5344CB8AC3E}">
        <p14:creationId xmlns:p14="http://schemas.microsoft.com/office/powerpoint/2010/main" xmlns="" val="1532847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31788" y="1763713"/>
            <a:ext cx="4632325" cy="4959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5116513" y="1763713"/>
            <a:ext cx="4632325" cy="4959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fld id="{4FF2152C-46FF-429B-92A1-3F073263382B}" type="datetimeFigureOut">
              <a:rPr lang="en-US"/>
              <a:pPr/>
              <a:t>3/6/2015</a:t>
            </a:fld>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AE3312AE-2E4B-4ABE-BF14-0AE454C3A3AF}" type="slidenum">
              <a:rPr lang="en-CA"/>
              <a:pPr/>
              <a:t>‹#›</a:t>
            </a:fld>
            <a:endParaRPr lang="en-CA"/>
          </a:p>
        </p:txBody>
      </p:sp>
    </p:spTree>
    <p:extLst>
      <p:ext uri="{BB962C8B-B14F-4D97-AF65-F5344CB8AC3E}">
        <p14:creationId xmlns:p14="http://schemas.microsoft.com/office/powerpoint/2010/main" xmlns="" val="3169035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fld id="{2BDDBD3D-39AB-4F4D-A1FF-9F1511E89093}" type="datetimeFigureOut">
              <a:rPr lang="en-US"/>
              <a:pPr/>
              <a:t>3/6/2015</a:t>
            </a:fld>
            <a:endParaRPr lang="en-CA"/>
          </a:p>
        </p:txBody>
      </p:sp>
      <p:sp>
        <p:nvSpPr>
          <p:cNvPr id="8" name="Footer Placeholder 7"/>
          <p:cNvSpPr>
            <a:spLocks noGrp="1"/>
          </p:cNvSpPr>
          <p:nvPr>
            <p:ph type="ftr" sz="quarter" idx="11"/>
          </p:nvPr>
        </p:nvSpPr>
        <p:spPr/>
        <p:txBody>
          <a:bodyPr/>
          <a:lstStyle>
            <a:lvl1pPr>
              <a:defRPr/>
            </a:lvl1pPr>
          </a:lstStyle>
          <a:p>
            <a:endParaRPr lang="en-CA"/>
          </a:p>
        </p:txBody>
      </p:sp>
      <p:sp>
        <p:nvSpPr>
          <p:cNvPr id="9" name="Slide Number Placeholder 8"/>
          <p:cNvSpPr>
            <a:spLocks noGrp="1"/>
          </p:cNvSpPr>
          <p:nvPr>
            <p:ph type="sldNum" sz="quarter" idx="12"/>
          </p:nvPr>
        </p:nvSpPr>
        <p:spPr/>
        <p:txBody>
          <a:bodyPr/>
          <a:lstStyle>
            <a:lvl1pPr>
              <a:defRPr/>
            </a:lvl1pPr>
          </a:lstStyle>
          <a:p>
            <a:fld id="{A3AAA347-84F2-46F9-B1CD-F2147D41D03B}" type="slidenum">
              <a:rPr lang="en-CA"/>
              <a:pPr/>
              <a:t>‹#›</a:t>
            </a:fld>
            <a:endParaRPr lang="en-CA"/>
          </a:p>
        </p:txBody>
      </p:sp>
    </p:spTree>
    <p:extLst>
      <p:ext uri="{BB962C8B-B14F-4D97-AF65-F5344CB8AC3E}">
        <p14:creationId xmlns:p14="http://schemas.microsoft.com/office/powerpoint/2010/main" xmlns="" val="63406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fld id="{15122890-58CC-45EC-AC4D-796BE2A33D96}" type="datetimeFigureOut">
              <a:rPr lang="en-US"/>
              <a:pPr/>
              <a:t>3/6/2015</a:t>
            </a:fld>
            <a:endParaRPr lang="en-CA"/>
          </a:p>
        </p:txBody>
      </p:sp>
      <p:sp>
        <p:nvSpPr>
          <p:cNvPr id="4" name="Footer Placeholder 3"/>
          <p:cNvSpPr>
            <a:spLocks noGrp="1"/>
          </p:cNvSpPr>
          <p:nvPr>
            <p:ph type="ftr" sz="quarter" idx="11"/>
          </p:nvPr>
        </p:nvSpPr>
        <p:spPr/>
        <p:txBody>
          <a:bodyPr/>
          <a:lstStyle>
            <a:lvl1pPr>
              <a:defRPr/>
            </a:lvl1pPr>
          </a:lstStyle>
          <a:p>
            <a:endParaRPr lang="en-CA"/>
          </a:p>
        </p:txBody>
      </p:sp>
      <p:sp>
        <p:nvSpPr>
          <p:cNvPr id="5" name="Slide Number Placeholder 4"/>
          <p:cNvSpPr>
            <a:spLocks noGrp="1"/>
          </p:cNvSpPr>
          <p:nvPr>
            <p:ph type="sldNum" sz="quarter" idx="12"/>
          </p:nvPr>
        </p:nvSpPr>
        <p:spPr/>
        <p:txBody>
          <a:bodyPr/>
          <a:lstStyle>
            <a:lvl1pPr>
              <a:defRPr/>
            </a:lvl1pPr>
          </a:lstStyle>
          <a:p>
            <a:fld id="{645BC9B6-2D3C-4FEC-81CB-D1263213CD32}" type="slidenum">
              <a:rPr lang="en-CA"/>
              <a:pPr/>
              <a:t>‹#›</a:t>
            </a:fld>
            <a:endParaRPr lang="en-CA"/>
          </a:p>
        </p:txBody>
      </p:sp>
    </p:spTree>
    <p:extLst>
      <p:ext uri="{BB962C8B-B14F-4D97-AF65-F5344CB8AC3E}">
        <p14:creationId xmlns:p14="http://schemas.microsoft.com/office/powerpoint/2010/main" xmlns="" val="317336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87032F2-AB08-4497-ADE9-4EAF543CB902}" type="datetimeFigureOut">
              <a:rPr lang="en-US"/>
              <a:pPr/>
              <a:t>3/6/2015</a:t>
            </a:fld>
            <a:endParaRPr lang="en-CA"/>
          </a:p>
        </p:txBody>
      </p:sp>
      <p:sp>
        <p:nvSpPr>
          <p:cNvPr id="3" name="Footer Placeholder 2"/>
          <p:cNvSpPr>
            <a:spLocks noGrp="1"/>
          </p:cNvSpPr>
          <p:nvPr>
            <p:ph type="ftr" sz="quarter" idx="11"/>
          </p:nvPr>
        </p:nvSpPr>
        <p:spPr/>
        <p:txBody>
          <a:bodyPr/>
          <a:lstStyle>
            <a:lvl1pPr>
              <a:defRPr/>
            </a:lvl1pPr>
          </a:lstStyle>
          <a:p>
            <a:endParaRPr lang="en-CA"/>
          </a:p>
        </p:txBody>
      </p:sp>
      <p:sp>
        <p:nvSpPr>
          <p:cNvPr id="4" name="Slide Number Placeholder 3"/>
          <p:cNvSpPr>
            <a:spLocks noGrp="1"/>
          </p:cNvSpPr>
          <p:nvPr>
            <p:ph type="sldNum" sz="quarter" idx="12"/>
          </p:nvPr>
        </p:nvSpPr>
        <p:spPr/>
        <p:txBody>
          <a:bodyPr/>
          <a:lstStyle>
            <a:lvl1pPr>
              <a:defRPr/>
            </a:lvl1pPr>
          </a:lstStyle>
          <a:p>
            <a:fld id="{8F443190-AD43-4F8E-9211-05495F32BDDD}" type="slidenum">
              <a:rPr lang="en-CA"/>
              <a:pPr/>
              <a:t>‹#›</a:t>
            </a:fld>
            <a:endParaRPr lang="en-CA"/>
          </a:p>
        </p:txBody>
      </p:sp>
    </p:spTree>
    <p:extLst>
      <p:ext uri="{BB962C8B-B14F-4D97-AF65-F5344CB8AC3E}">
        <p14:creationId xmlns:p14="http://schemas.microsoft.com/office/powerpoint/2010/main" xmlns="" val="56595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F722641-5481-4399-A4F1-5D3065E553CA}" type="datetimeFigureOut">
              <a:rPr lang="en-US"/>
              <a:pPr/>
              <a:t>3/6/2015</a:t>
            </a:fld>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14DA6ACD-3A5E-46F5-95C6-CF0CA30094EB}" type="slidenum">
              <a:rPr lang="en-CA"/>
              <a:pPr/>
              <a:t>‹#›</a:t>
            </a:fld>
            <a:endParaRPr lang="en-CA"/>
          </a:p>
        </p:txBody>
      </p:sp>
    </p:spTree>
    <p:extLst>
      <p:ext uri="{BB962C8B-B14F-4D97-AF65-F5344CB8AC3E}">
        <p14:creationId xmlns:p14="http://schemas.microsoft.com/office/powerpoint/2010/main" xmlns="" val="40186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BBEF70D-75C2-4B0D-BF59-137E8EE3782B}" type="datetimeFigureOut">
              <a:rPr lang="en-US"/>
              <a:pPr/>
              <a:t>3/6/2015</a:t>
            </a:fld>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6F7DD9F6-8C3A-480F-B482-68D72DFC10B5}" type="slidenum">
              <a:rPr lang="en-CA"/>
              <a:pPr/>
              <a:t>‹#›</a:t>
            </a:fld>
            <a:endParaRPr lang="en-CA"/>
          </a:p>
        </p:txBody>
      </p:sp>
    </p:spTree>
    <p:extLst>
      <p:ext uri="{BB962C8B-B14F-4D97-AF65-F5344CB8AC3E}">
        <p14:creationId xmlns:p14="http://schemas.microsoft.com/office/powerpoint/2010/main" xmlns="" val="259972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1568450"/>
            <a:ext cx="10083800" cy="5991225"/>
            <a:chOff x="0" y="896"/>
            <a:chExt cx="5762" cy="3424"/>
          </a:xfrm>
        </p:grpSpPr>
        <p:grpSp>
          <p:nvGrpSpPr>
            <p:cNvPr id="211971" name="Group 3"/>
            <p:cNvGrpSpPr>
              <a:grpSpLocks/>
            </p:cNvGrpSpPr>
            <p:nvPr userDrawn="1"/>
          </p:nvGrpSpPr>
          <p:grpSpPr bwMode="auto">
            <a:xfrm>
              <a:off x="20" y="896"/>
              <a:ext cx="5742" cy="3424"/>
              <a:chOff x="20" y="896"/>
              <a:chExt cx="5742" cy="3424"/>
            </a:xfrm>
          </p:grpSpPr>
          <p:sp>
            <p:nvSpPr>
              <p:cNvPr id="21197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7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7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7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7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7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7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7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8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8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8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8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198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xmlns="">
                    <a:gradFill rotWithShape="0">
                      <a:gsLst>
                        <a:gs pos="0">
                          <a:schemeClr val="bg2"/>
                        </a:gs>
                        <a:gs pos="100000">
                          <a:schemeClr val="bg1"/>
                        </a:gs>
                      </a:gsLst>
                      <a:lin ang="18900000" scaled="1"/>
                    </a:gra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grpSp>
        <p:grpSp>
          <p:nvGrpSpPr>
            <p:cNvPr id="211985" name="Group 17"/>
            <p:cNvGrpSpPr>
              <a:grpSpLocks/>
            </p:cNvGrpSpPr>
            <p:nvPr userDrawn="1"/>
          </p:nvGrpSpPr>
          <p:grpSpPr bwMode="auto">
            <a:xfrm>
              <a:off x="0" y="2291"/>
              <a:ext cx="1385" cy="1702"/>
              <a:chOff x="0" y="2291"/>
              <a:chExt cx="1385" cy="1702"/>
            </a:xfrm>
          </p:grpSpPr>
          <p:sp>
            <p:nvSpPr>
              <p:cNvPr id="211986" name="Rectangle 18"/>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87" name="Rectangle 19"/>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88" name="Rectangle 20"/>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89" name="Rectangle 21"/>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0" name="Rectangle 22"/>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1" name="Rectangle 23"/>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2" name="Rectangle 24"/>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3" name="Rectangle 25"/>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4" name="Rectangle 26"/>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5" name="Rectangle 27"/>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6" name="Rectangle 28"/>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7" name="Rectangle 29"/>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8" name="Rectangle 30"/>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1999" name="Rectangle 31"/>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0" name="Rectangle 32"/>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1" name="Rectangle 33"/>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2" name="Rectangle 34"/>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3" name="Rectangle 35"/>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4" name="Rectangle 36"/>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5" name="Rectangle 37"/>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6" name="Rectangle 38"/>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7" name="Rectangle 39"/>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8" name="Rectangle 40"/>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09" name="Rectangle 41"/>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0" name="Rectangle 42"/>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1" name="Rectangle 43"/>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2" name="Rectangle 44"/>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3" name="Rectangle 45"/>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4" name="Rectangle 46"/>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5" name="Rectangle 47"/>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6" name="Rectangle 48"/>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7" name="Rectangle 49"/>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8" name="Rectangle 50"/>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19" name="Rectangle 51"/>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0" name="Rectangle 52"/>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1" name="Rectangle 53"/>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2" name="Rectangle 54"/>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3" name="Rectangle 55"/>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4" name="Rectangle 56"/>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5" name="Rectangle 57"/>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6" name="Rectangle 58"/>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7" name="Rectangle 59"/>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8" name="Rectangle 60"/>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29" name="Rectangle 61"/>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0" name="Rectangle 62"/>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1" name="Rectangle 63"/>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2" name="Rectangle 64"/>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3" name="Rectangle 65"/>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4" name="Rectangle 66"/>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5" name="Rectangle 67"/>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6" name="Rectangle 68"/>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7" name="Rectangle 69"/>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8" name="Rectangle 70"/>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39" name="Rectangle 71"/>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0" name="Rectangle 72"/>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1" name="Rectangle 73"/>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2" name="Rectangle 74"/>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3" name="Rectangle 75"/>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4" name="Rectangle 76"/>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5" name="Rectangle 77"/>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6" name="Rectangle 78"/>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7" name="Rectangle 79"/>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8" name="Rectangle 80"/>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12050" name="Rectangle 82"/>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1" name="Rectangle 83"/>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2" name="Rectangle 84"/>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3" name="Rectangle 85"/>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4" name="Rectangle 86"/>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5" name="Rectangle 87"/>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6" name="Rectangle 88"/>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7" name="Rectangle 89"/>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8" name="Rectangle 90"/>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59" name="Rectangle 91"/>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0" name="Rectangle 92"/>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1" name="Rectangle 93"/>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2" name="Rectangle 94"/>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3" name="Rectangle 95"/>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4" name="Rectangle 96"/>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5" name="Rectangle 97"/>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6" name="Rectangle 98"/>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7" name="Rectangle 99"/>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8" name="Rectangle 100"/>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69" name="Rectangle 101"/>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0" name="Rectangle 102"/>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1" name="Rectangle 103"/>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2" name="Rectangle 104"/>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3" name="Rectangle 105"/>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4" name="Rectangle 106"/>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5" name="Rectangle 107"/>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6" name="Rectangle 108"/>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7" name="Rectangle 109"/>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8" name="Rectangle 110"/>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79" name="Rectangle 111"/>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0" name="Rectangle 112"/>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1" name="Rectangle 113"/>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2" name="Rectangle 114"/>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3" name="Rectangle 115"/>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4" name="Rectangle 116"/>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5" name="Rectangle 117"/>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6" name="Rectangle 118"/>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7" name="Rectangle 119"/>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8" name="Rectangle 120"/>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89" name="Rectangle 121"/>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0" name="Rectangle 122"/>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1" name="Rectangle 123"/>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2" name="Rectangle 124"/>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3" name="Rectangle 125"/>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4" name="Rectangle 126"/>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5" name="Rectangle 127"/>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6" name="Rectangle 128"/>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7" name="Rectangle 129"/>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8" name="Rectangle 130"/>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099" name="Rectangle 131"/>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00" name="Rectangle 132"/>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01" name="Rectangle 133"/>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02" name="Rectangle 134"/>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03" name="Rectangle 135"/>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04" name="Rectangle 136"/>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05" name="Rectangle 137"/>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CA"/>
              </a:p>
            </p:txBody>
          </p:sp>
          <p:sp>
            <p:nvSpPr>
              <p:cNvPr id="212115" name="Rectangle 147"/>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16" name="Rectangle 148"/>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CA"/>
              </a:p>
            </p:txBody>
          </p:sp>
          <p:sp>
            <p:nvSpPr>
              <p:cNvPr id="2121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12118"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12119"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sp>
            <p:nvSpPr>
              <p:cNvPr id="21212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CA"/>
              </a:p>
            </p:txBody>
          </p:sp>
        </p:grpSp>
      </p:grpSp>
      <p:sp>
        <p:nvSpPr>
          <p:cNvPr id="212121" name="Rectangle 153"/>
          <p:cNvSpPr>
            <a:spLocks noGrp="1" noRot="1" noChangeArrowheads="1"/>
          </p:cNvSpPr>
          <p:nvPr>
            <p:ph type="title"/>
          </p:nvPr>
        </p:nvSpPr>
        <p:spPr bwMode="auto">
          <a:xfrm>
            <a:off x="331788" y="252413"/>
            <a:ext cx="9417050" cy="1258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00794" tIns="50397" rIns="100794" bIns="50397" numCol="1" anchor="ctr" anchorCtr="0" compatLnSpc="1">
            <a:prstTxWarp prst="textNoShape">
              <a:avLst/>
            </a:prstTxWarp>
          </a:bodyPr>
          <a:lstStyle/>
          <a:p>
            <a:pPr lvl="0"/>
            <a:r>
              <a:rPr lang="en-CA" smtClean="0"/>
              <a:t>Click to edit Master title style</a:t>
            </a:r>
          </a:p>
        </p:txBody>
      </p:sp>
      <p:sp>
        <p:nvSpPr>
          <p:cNvPr id="212122" name="Rectangle 154"/>
          <p:cNvSpPr>
            <a:spLocks noGrp="1" noChangeArrowheads="1"/>
          </p:cNvSpPr>
          <p:nvPr>
            <p:ph type="dt" sz="half" idx="2"/>
          </p:nvPr>
        </p:nvSpPr>
        <p:spPr bwMode="auto">
          <a:xfrm>
            <a:off x="331788" y="6884988"/>
            <a:ext cx="252412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00794" tIns="50397" rIns="100794" bIns="50397" numCol="1" anchor="t" anchorCtr="0" compatLnSpc="1">
            <a:prstTxWarp prst="textNoShape">
              <a:avLst/>
            </a:prstTxWarp>
          </a:bodyPr>
          <a:lstStyle>
            <a:lvl1pPr defTabSz="1008063" eaLnBrk="1" hangingPunct="1">
              <a:defRPr sz="1100"/>
            </a:lvl1pPr>
          </a:lstStyle>
          <a:p>
            <a:fld id="{D3B862FD-5C76-47C8-8C2B-1AEC46D03802}" type="datetimeFigureOut">
              <a:rPr lang="en-US"/>
              <a:pPr/>
              <a:t>3/6/2015</a:t>
            </a:fld>
            <a:endParaRPr lang="en-CA"/>
          </a:p>
        </p:txBody>
      </p:sp>
      <p:sp>
        <p:nvSpPr>
          <p:cNvPr id="212123" name="Rectangle 155"/>
          <p:cNvSpPr>
            <a:spLocks noGrp="1" noChangeArrowheads="1"/>
          </p:cNvSpPr>
          <p:nvPr>
            <p:ph type="ftr" sz="quarter" idx="3"/>
          </p:nvPr>
        </p:nvSpPr>
        <p:spPr bwMode="auto">
          <a:xfrm>
            <a:off x="3444875" y="6884988"/>
            <a:ext cx="319087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00794" tIns="50397" rIns="100794" bIns="50397" numCol="1" anchor="t" anchorCtr="0" compatLnSpc="1">
            <a:prstTxWarp prst="textNoShape">
              <a:avLst/>
            </a:prstTxWarp>
          </a:bodyPr>
          <a:lstStyle>
            <a:lvl1pPr algn="ctr" defTabSz="1008063" eaLnBrk="1" hangingPunct="1">
              <a:defRPr sz="1100"/>
            </a:lvl1pPr>
          </a:lstStyle>
          <a:p>
            <a:endParaRPr lang="en-CA"/>
          </a:p>
        </p:txBody>
      </p:sp>
      <p:sp>
        <p:nvSpPr>
          <p:cNvPr id="212124" name="Rectangle 156"/>
          <p:cNvSpPr>
            <a:spLocks noGrp="1" noChangeArrowheads="1"/>
          </p:cNvSpPr>
          <p:nvPr>
            <p:ph type="sldNum" sz="quarter" idx="4"/>
          </p:nvPr>
        </p:nvSpPr>
        <p:spPr bwMode="auto">
          <a:xfrm>
            <a:off x="7224713" y="6884988"/>
            <a:ext cx="252412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00794" tIns="50397" rIns="100794" bIns="50397" numCol="1" anchor="t" anchorCtr="0" compatLnSpc="1">
            <a:prstTxWarp prst="textNoShape">
              <a:avLst/>
            </a:prstTxWarp>
          </a:bodyPr>
          <a:lstStyle>
            <a:lvl1pPr algn="r" defTabSz="1008063" eaLnBrk="1" hangingPunct="1">
              <a:defRPr sz="1100"/>
            </a:lvl1pPr>
          </a:lstStyle>
          <a:p>
            <a:fld id="{76D41153-0E0F-4566-8796-AFC3FBDA558A}" type="slidenum">
              <a:rPr lang="en-CA"/>
              <a:pPr/>
              <a:t>‹#›</a:t>
            </a:fld>
            <a:endParaRPr lang="en-CA"/>
          </a:p>
        </p:txBody>
      </p:sp>
      <p:sp>
        <p:nvSpPr>
          <p:cNvPr id="212125" name="Rectangle 157"/>
          <p:cNvSpPr>
            <a:spLocks noGrp="1" noRot="1" noChangeArrowheads="1"/>
          </p:cNvSpPr>
          <p:nvPr>
            <p:ph type="body" idx="1"/>
          </p:nvPr>
        </p:nvSpPr>
        <p:spPr bwMode="auto">
          <a:xfrm>
            <a:off x="331788" y="1763713"/>
            <a:ext cx="9417050" cy="495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00794" tIns="50397" rIns="100794" bIns="50397"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xStyles>
    <p:titleStyle>
      <a:lvl1pPr algn="ctr" defTabSz="1008063" rtl="0" fontAlgn="base">
        <a:spcBef>
          <a:spcPct val="0"/>
        </a:spcBef>
        <a:spcAft>
          <a:spcPct val="0"/>
        </a:spcAft>
        <a:defRPr sz="4900">
          <a:solidFill>
            <a:schemeClr val="tx2"/>
          </a:solidFill>
          <a:effectLst>
            <a:outerShdw blurRad="38100" dist="38100" dir="2700000" algn="tl">
              <a:srgbClr val="000000"/>
            </a:outerShdw>
          </a:effectLst>
          <a:latin typeface="+mj-lt"/>
          <a:ea typeface="+mj-ea"/>
          <a:cs typeface="+mj-cs"/>
        </a:defRPr>
      </a:lvl1pPr>
      <a:lvl2pPr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2pPr>
      <a:lvl3pPr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3pPr>
      <a:lvl4pPr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4pPr>
      <a:lvl5pPr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5pPr>
      <a:lvl6pPr marL="457200"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08063"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77825" indent="-377825" algn="l" defTabSz="1008063" rtl="0" fontAlgn="base">
        <a:spcBef>
          <a:spcPct val="20000"/>
        </a:spcBef>
        <a:spcAft>
          <a:spcPct val="0"/>
        </a:spcAft>
        <a:buClr>
          <a:schemeClr val="hlink"/>
        </a:buClr>
        <a:buSzPct val="80000"/>
        <a:buFont typeface="Arial" charset="0"/>
        <a:buChar char="►"/>
        <a:defRPr sz="3500">
          <a:solidFill>
            <a:schemeClr val="tx1"/>
          </a:solidFill>
          <a:effectLst>
            <a:outerShdw blurRad="38100" dist="38100" dir="2700000" algn="tl">
              <a:srgbClr val="000000"/>
            </a:outerShdw>
          </a:effectLst>
          <a:latin typeface="+mn-lt"/>
          <a:ea typeface="+mn-ea"/>
          <a:cs typeface="+mn-cs"/>
        </a:defRPr>
      </a:lvl1pPr>
      <a:lvl2pPr marL="819150" indent="-315913" algn="l" defTabSz="1008063" rtl="0" fontAlgn="base">
        <a:spcBef>
          <a:spcPct val="20000"/>
        </a:spcBef>
        <a:spcAft>
          <a:spcPct val="0"/>
        </a:spcAft>
        <a:buClr>
          <a:schemeClr val="folHlink"/>
        </a:buClr>
        <a:buFont typeface="Wingdings" pitchFamily="2" charset="2"/>
        <a:buChar char="§"/>
        <a:defRPr sz="3100">
          <a:solidFill>
            <a:schemeClr val="tx1"/>
          </a:solidFill>
          <a:effectLst>
            <a:outerShdw blurRad="38100" dist="38100" dir="2700000" algn="tl">
              <a:srgbClr val="000000"/>
            </a:outerShdw>
          </a:effectLst>
          <a:latin typeface="+mn-lt"/>
        </a:defRPr>
      </a:lvl2pPr>
      <a:lvl3pPr marL="1260475" indent="-252413" algn="l" defTabSz="1008063" rtl="0" fontAlgn="base">
        <a:spcBef>
          <a:spcPct val="20000"/>
        </a:spcBef>
        <a:spcAft>
          <a:spcPct val="0"/>
        </a:spcAft>
        <a:buClr>
          <a:schemeClr val="hlink"/>
        </a:buClr>
        <a:buSzPct val="80000"/>
        <a:buFont typeface="Arial" charset="0"/>
        <a:buChar char="►"/>
        <a:defRPr sz="2600">
          <a:solidFill>
            <a:schemeClr val="tx1"/>
          </a:solidFill>
          <a:effectLst>
            <a:outerShdw blurRad="38100" dist="38100" dir="2700000" algn="tl">
              <a:srgbClr val="000000"/>
            </a:outerShdw>
          </a:effectLst>
          <a:latin typeface="+mn-lt"/>
        </a:defRPr>
      </a:lvl3pPr>
      <a:lvl4pPr marL="1763713" indent="-252413" algn="l" defTabSz="1008063" rtl="0" fontAlgn="base">
        <a:spcBef>
          <a:spcPct val="20000"/>
        </a:spcBef>
        <a:spcAft>
          <a:spcPct val="0"/>
        </a:spcAft>
        <a:buClr>
          <a:schemeClr val="folHlink"/>
        </a:buClr>
        <a:buFont typeface="Wingdings" pitchFamily="2" charset="2"/>
        <a:buChar char="§"/>
        <a:defRPr sz="2200">
          <a:solidFill>
            <a:schemeClr val="tx1"/>
          </a:solidFill>
          <a:effectLst>
            <a:outerShdw blurRad="38100" dist="38100" dir="2700000" algn="tl">
              <a:srgbClr val="000000"/>
            </a:outerShdw>
          </a:effectLst>
          <a:latin typeface="+mn-lt"/>
        </a:defRPr>
      </a:lvl4pPr>
      <a:lvl5pPr marL="2268538" indent="-252413" algn="l" defTabSz="1008063" rtl="0" fontAlgn="base">
        <a:spcBef>
          <a:spcPct val="20000"/>
        </a:spcBef>
        <a:spcAft>
          <a:spcPct val="0"/>
        </a:spcAft>
        <a:buClr>
          <a:schemeClr val="hlink"/>
        </a:buClr>
        <a:buSzPct val="80000"/>
        <a:buFont typeface="Arial" charset="0"/>
        <a:buChar char="►"/>
        <a:defRPr sz="2200">
          <a:solidFill>
            <a:schemeClr val="tx1"/>
          </a:solidFill>
          <a:effectLst>
            <a:outerShdw blurRad="38100" dist="38100" dir="2700000" algn="tl">
              <a:srgbClr val="000000"/>
            </a:outerShdw>
          </a:effectLst>
          <a:latin typeface="+mn-lt"/>
        </a:defRPr>
      </a:lvl5pPr>
      <a:lvl6pPr marL="2725738" indent="-252413" algn="l" defTabSz="1008063" rtl="0" fontAlgn="base">
        <a:spcBef>
          <a:spcPct val="20000"/>
        </a:spcBef>
        <a:spcAft>
          <a:spcPct val="0"/>
        </a:spcAft>
        <a:buClr>
          <a:schemeClr val="hlink"/>
        </a:buClr>
        <a:buSzPct val="80000"/>
        <a:buFont typeface="Arial" charset="0"/>
        <a:buChar char="►"/>
        <a:defRPr sz="2200">
          <a:solidFill>
            <a:schemeClr val="tx1"/>
          </a:solidFill>
          <a:effectLst>
            <a:outerShdw blurRad="38100" dist="38100" dir="2700000" algn="tl">
              <a:srgbClr val="000000"/>
            </a:outerShdw>
          </a:effectLst>
          <a:latin typeface="+mn-lt"/>
        </a:defRPr>
      </a:lvl6pPr>
      <a:lvl7pPr marL="3182938" indent="-252413" algn="l" defTabSz="1008063" rtl="0" fontAlgn="base">
        <a:spcBef>
          <a:spcPct val="20000"/>
        </a:spcBef>
        <a:spcAft>
          <a:spcPct val="0"/>
        </a:spcAft>
        <a:buClr>
          <a:schemeClr val="hlink"/>
        </a:buClr>
        <a:buSzPct val="80000"/>
        <a:buFont typeface="Arial" charset="0"/>
        <a:buChar char="►"/>
        <a:defRPr sz="2200">
          <a:solidFill>
            <a:schemeClr val="tx1"/>
          </a:solidFill>
          <a:effectLst>
            <a:outerShdw blurRad="38100" dist="38100" dir="2700000" algn="tl">
              <a:srgbClr val="000000"/>
            </a:outerShdw>
          </a:effectLst>
          <a:latin typeface="+mn-lt"/>
        </a:defRPr>
      </a:lvl7pPr>
      <a:lvl8pPr marL="3640138" indent="-252413" algn="l" defTabSz="1008063" rtl="0" fontAlgn="base">
        <a:spcBef>
          <a:spcPct val="20000"/>
        </a:spcBef>
        <a:spcAft>
          <a:spcPct val="0"/>
        </a:spcAft>
        <a:buClr>
          <a:schemeClr val="hlink"/>
        </a:buClr>
        <a:buSzPct val="80000"/>
        <a:buFont typeface="Arial" charset="0"/>
        <a:buChar char="►"/>
        <a:defRPr sz="2200">
          <a:solidFill>
            <a:schemeClr val="tx1"/>
          </a:solidFill>
          <a:effectLst>
            <a:outerShdw blurRad="38100" dist="38100" dir="2700000" algn="tl">
              <a:srgbClr val="000000"/>
            </a:outerShdw>
          </a:effectLst>
          <a:latin typeface="+mn-lt"/>
        </a:defRPr>
      </a:lvl8pPr>
      <a:lvl9pPr marL="4097338" indent="-252413" algn="l" defTabSz="1008063" rtl="0" fontAlgn="base">
        <a:spcBef>
          <a:spcPct val="20000"/>
        </a:spcBef>
        <a:spcAft>
          <a:spcPct val="0"/>
        </a:spcAft>
        <a:buClr>
          <a:schemeClr val="hlink"/>
        </a:buClr>
        <a:buSzPct val="80000"/>
        <a:buFont typeface="Arial" charset="0"/>
        <a:buChar char="►"/>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sask.ca/hydrology"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hyperlink" Target="mailto:john.pomeroy@usask.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4294967295"/>
          </p:nvPr>
        </p:nvSpPr>
        <p:spPr>
          <a:xfrm>
            <a:off x="440818" y="2643481"/>
            <a:ext cx="9288463" cy="2348211"/>
          </a:xfrm>
        </p:spPr>
        <p:txBody>
          <a:bodyPr lIns="0" rIns="20159">
            <a:normAutofit/>
          </a:bodyPr>
          <a:lstStyle/>
          <a:p>
            <a:pPr marL="0" indent="0" algn="ctr" defTabSz="0">
              <a:lnSpc>
                <a:spcPct val="73000"/>
              </a:lnSpc>
              <a:buFont typeface="Arial" charset="0"/>
              <a:buNone/>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pPr>
            <a:endParaRPr lang="en-US" sz="2100" dirty="0"/>
          </a:p>
          <a:p>
            <a:pPr marL="0" indent="0" algn="ctr" defTabSz="0">
              <a:lnSpc>
                <a:spcPct val="73000"/>
              </a:lnSpc>
              <a:buFont typeface="Arial" charset="0"/>
              <a:buNone/>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pPr>
            <a:r>
              <a:rPr lang="en-US" sz="2100" dirty="0" smtClean="0"/>
              <a:t>Proposer and Contact: John Pomeroy, </a:t>
            </a:r>
            <a:br>
              <a:rPr lang="en-US" sz="2100" dirty="0" smtClean="0"/>
            </a:br>
            <a:r>
              <a:rPr lang="en-US" sz="2100" dirty="0" smtClean="0"/>
              <a:t>Centre for Hydrology &amp; Global Institute for Water Security, </a:t>
            </a:r>
            <a:br>
              <a:rPr lang="en-US" sz="2100" dirty="0" smtClean="0"/>
            </a:br>
            <a:r>
              <a:rPr lang="en-US" sz="2100" dirty="0" smtClean="0"/>
              <a:t>University of Saskatchewan, Canada</a:t>
            </a:r>
          </a:p>
          <a:p>
            <a:pPr marL="0" indent="0" algn="ctr" defTabSz="0">
              <a:lnSpc>
                <a:spcPct val="73000"/>
              </a:lnSpc>
              <a:buFont typeface="Arial" charset="0"/>
              <a:buNone/>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pPr>
            <a:r>
              <a:rPr lang="en-US" sz="2100" dirty="0" smtClean="0">
                <a:hlinkClick r:id="rId3"/>
              </a:rPr>
              <a:t>www.usask.ca/hydrology</a:t>
            </a:r>
            <a:r>
              <a:rPr lang="en-US" sz="2100" dirty="0" smtClean="0"/>
              <a:t>   </a:t>
            </a:r>
            <a:r>
              <a:rPr lang="en-US" sz="2100" dirty="0" smtClean="0">
                <a:hlinkClick r:id="rId4"/>
              </a:rPr>
              <a:t>john.pomeroy@usask.ca</a:t>
            </a:r>
            <a:r>
              <a:rPr lang="en-US" sz="2100" dirty="0" smtClean="0"/>
              <a:t>  </a:t>
            </a:r>
            <a:endParaRPr lang="en-CA" sz="1600" dirty="0"/>
          </a:p>
        </p:txBody>
      </p:sp>
      <p:sp>
        <p:nvSpPr>
          <p:cNvPr id="111620" name="Textbox1"/>
          <p:cNvSpPr txBox="1">
            <a:spLocks noChangeArrowheads="1"/>
          </p:cNvSpPr>
          <p:nvPr/>
        </p:nvSpPr>
        <p:spPr bwMode="auto">
          <a:xfrm>
            <a:off x="468313" y="179437"/>
            <a:ext cx="9070975"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27937" rIns="0" bIns="0" anchor="ctr"/>
          <a:lstStyle>
            <a:lvl1pPr defTabSz="0">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1pPr>
            <a:lvl2pPr marL="742950" indent="-285750" defTabSz="0">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2pPr>
            <a:lvl3pPr marL="1143000" indent="-228600" defTabSz="0">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3pPr>
            <a:lvl4pPr marL="1600200" indent="-228600" defTabSz="0">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4pPr>
            <a:lvl5pPr marL="2057400" indent="-228600" defTabSz="0">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5pPr>
            <a:lvl6pPr marL="2514600" indent="-228600" defTabSz="0" eaLnBrk="0" fontAlgn="base" hangingPunct="0">
              <a:spcBef>
                <a:spcPct val="0"/>
              </a:spcBef>
              <a:spcAft>
                <a:spcPct val="0"/>
              </a:spcAft>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6pPr>
            <a:lvl7pPr marL="2971800" indent="-228600" defTabSz="0" eaLnBrk="0" fontAlgn="base" hangingPunct="0">
              <a:spcBef>
                <a:spcPct val="0"/>
              </a:spcBef>
              <a:spcAft>
                <a:spcPct val="0"/>
              </a:spcAft>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7pPr>
            <a:lvl8pPr marL="3429000" indent="-228600" defTabSz="0" eaLnBrk="0" fontAlgn="base" hangingPunct="0">
              <a:spcBef>
                <a:spcPct val="0"/>
              </a:spcBef>
              <a:spcAft>
                <a:spcPct val="0"/>
              </a:spcAft>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8pPr>
            <a:lvl9pPr marL="3886200" indent="-228600" defTabSz="0" eaLnBrk="0" fontAlgn="base" hangingPunct="0">
              <a:spcBef>
                <a:spcPct val="0"/>
              </a:spcBef>
              <a:spcAft>
                <a:spcPct val="0"/>
              </a:spcAft>
              <a:tabLst>
                <a:tab pos="722313" algn="l"/>
                <a:tab pos="1446213" algn="l"/>
                <a:tab pos="2170113" algn="l"/>
                <a:tab pos="2894013" algn="l"/>
                <a:tab pos="3617913" algn="l"/>
                <a:tab pos="4341813" algn="l"/>
                <a:tab pos="5065713" algn="l"/>
                <a:tab pos="5789613" algn="l"/>
                <a:tab pos="6513513" algn="l"/>
                <a:tab pos="7237413" algn="l"/>
                <a:tab pos="7961313" algn="l"/>
                <a:tab pos="8685213" algn="l"/>
              </a:tabLst>
              <a:defRPr>
                <a:solidFill>
                  <a:schemeClr val="tx1"/>
                </a:solidFill>
                <a:latin typeface="Arial" charset="0"/>
              </a:defRPr>
            </a:lvl9pPr>
          </a:lstStyle>
          <a:p>
            <a:pPr algn="ctr">
              <a:lnSpc>
                <a:spcPct val="93000"/>
              </a:lnSpc>
            </a:pPr>
            <a:r>
              <a:rPr lang="en-US" sz="3200"/>
              <a:t/>
            </a:r>
            <a:br>
              <a:rPr lang="en-US" sz="3200"/>
            </a:br>
            <a:endParaRPr lang="en-US" sz="2400"/>
          </a:p>
        </p:txBody>
      </p:sp>
      <p:sp>
        <p:nvSpPr>
          <p:cNvPr id="111623" name="Text Box 7"/>
          <p:cNvSpPr txBox="1">
            <a:spLocks noChangeArrowheads="1"/>
          </p:cNvSpPr>
          <p:nvPr/>
        </p:nvSpPr>
        <p:spPr bwMode="auto">
          <a:xfrm>
            <a:off x="916266" y="5266"/>
            <a:ext cx="8392554" cy="3170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016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CA" sz="3200" dirty="0" smtClean="0">
                <a:solidFill>
                  <a:schemeClr val="accent1">
                    <a:lumMod val="20000"/>
                    <a:lumOff val="80000"/>
                  </a:schemeClr>
                </a:solidFill>
              </a:rPr>
              <a:t>Proposed GEWEX GHP Mountain Hydrology Cross-cut Project</a:t>
            </a:r>
            <a:r>
              <a:rPr lang="en-CA" sz="3200" dirty="0" smtClean="0"/>
              <a:t>: </a:t>
            </a:r>
          </a:p>
          <a:p>
            <a:endParaRPr lang="en-CA" sz="3200" dirty="0" smtClean="0"/>
          </a:p>
          <a:p>
            <a:r>
              <a:rPr lang="en-CA" sz="3600" dirty="0" smtClean="0">
                <a:solidFill>
                  <a:schemeClr val="tx2">
                    <a:lumMod val="75000"/>
                  </a:schemeClr>
                </a:solidFill>
              </a:rPr>
              <a:t>INARCH: International </a:t>
            </a:r>
            <a:r>
              <a:rPr lang="en-CA" sz="3600" dirty="0">
                <a:solidFill>
                  <a:schemeClr val="tx2">
                    <a:lumMod val="75000"/>
                  </a:schemeClr>
                </a:solidFill>
              </a:rPr>
              <a:t>Network </a:t>
            </a:r>
            <a:r>
              <a:rPr lang="en-CA" sz="3600" dirty="0" smtClean="0">
                <a:solidFill>
                  <a:schemeClr val="tx2">
                    <a:lumMod val="75000"/>
                  </a:schemeClr>
                </a:solidFill>
              </a:rPr>
              <a:t>for </a:t>
            </a:r>
            <a:r>
              <a:rPr lang="en-CA" sz="3600" dirty="0">
                <a:solidFill>
                  <a:schemeClr val="tx2">
                    <a:lumMod val="75000"/>
                  </a:schemeClr>
                </a:solidFill>
              </a:rPr>
              <a:t>Alpine </a:t>
            </a:r>
            <a:r>
              <a:rPr lang="en-CA" sz="3600" dirty="0" smtClean="0">
                <a:solidFill>
                  <a:schemeClr val="tx2">
                    <a:lumMod val="75000"/>
                  </a:schemeClr>
                </a:solidFill>
              </a:rPr>
              <a:t>Research </a:t>
            </a:r>
            <a:r>
              <a:rPr lang="en-CA" sz="3600" dirty="0">
                <a:solidFill>
                  <a:schemeClr val="tx2">
                    <a:lumMod val="75000"/>
                  </a:schemeClr>
                </a:solidFill>
              </a:rPr>
              <a:t>Catchment </a:t>
            </a:r>
            <a:r>
              <a:rPr lang="en-CA" sz="3600" dirty="0" smtClean="0">
                <a:solidFill>
                  <a:schemeClr val="tx2">
                    <a:lumMod val="75000"/>
                  </a:schemeClr>
                </a:solidFill>
              </a:rPr>
              <a:t>Hydrology</a:t>
            </a:r>
            <a:r>
              <a:rPr lang="en-CA" sz="3600" dirty="0">
                <a:solidFill>
                  <a:schemeClr val="tx2">
                    <a:lumMod val="75000"/>
                  </a:schemeClr>
                </a:solidFill>
              </a:rPr>
              <a:t> </a:t>
            </a:r>
          </a:p>
          <a:p>
            <a:endParaRPr lang="en-CA" sz="3200" dirty="0"/>
          </a:p>
        </p:txBody>
      </p:sp>
      <p:pic>
        <p:nvPicPr>
          <p:cNvPr id="7" name="Picture 6" descr="D:\Bilder_Filme\Logos\inarch.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95488" y="4089846"/>
            <a:ext cx="5616624" cy="3390060"/>
          </a:xfrm>
          <a:prstGeom prst="rect">
            <a:avLst/>
          </a:prstGeom>
          <a:noFill/>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Data Standards</a:t>
            </a:r>
            <a:endParaRPr lang="en-CA" dirty="0"/>
          </a:p>
        </p:txBody>
      </p:sp>
      <p:sp>
        <p:nvSpPr>
          <p:cNvPr id="3" name="Content Placeholder 2"/>
          <p:cNvSpPr>
            <a:spLocks noGrp="1"/>
          </p:cNvSpPr>
          <p:nvPr>
            <p:ph idx="1"/>
          </p:nvPr>
        </p:nvSpPr>
        <p:spPr>
          <a:xfrm>
            <a:off x="331788" y="1331565"/>
            <a:ext cx="9417050" cy="4118846"/>
          </a:xfrm>
        </p:spPr>
        <p:txBody>
          <a:bodyPr>
            <a:normAutofit fontScale="55000" lnSpcReduction="20000"/>
          </a:bodyPr>
          <a:lstStyle/>
          <a:p>
            <a:r>
              <a:rPr lang="en-CA" dirty="0" smtClean="0">
                <a:effectLst/>
              </a:rPr>
              <a:t>At </a:t>
            </a:r>
            <a:r>
              <a:rPr lang="en-CA" dirty="0">
                <a:effectLst/>
              </a:rPr>
              <a:t>least 5 years of continuous data with hourly sampling intervals for meteorological data, daily precipitation and streamflow, and regular snow and/or glacier mass balance </a:t>
            </a:r>
            <a:r>
              <a:rPr lang="en-CA" dirty="0" smtClean="0">
                <a:effectLst/>
              </a:rPr>
              <a:t>surveys</a:t>
            </a:r>
          </a:p>
          <a:p>
            <a:r>
              <a:rPr lang="en-CA" dirty="0">
                <a:effectLst/>
              </a:rPr>
              <a:t>The ideal </a:t>
            </a:r>
            <a:r>
              <a:rPr lang="en-CA" dirty="0" smtClean="0">
                <a:effectLst/>
              </a:rPr>
              <a:t>sites will be </a:t>
            </a:r>
            <a:r>
              <a:rPr lang="en-CA" dirty="0">
                <a:effectLst/>
              </a:rPr>
              <a:t>Integrated Alpine Observing and Predicting Systems (IAOPS).  </a:t>
            </a:r>
            <a:r>
              <a:rPr lang="en-CA" dirty="0" smtClean="0">
                <a:effectLst/>
              </a:rPr>
              <a:t>IAOPS are classified for assessment as:</a:t>
            </a:r>
            <a:endParaRPr lang="en-CA" dirty="0">
              <a:effectLst/>
            </a:endParaRPr>
          </a:p>
          <a:p>
            <a:pPr lvl="1"/>
            <a:r>
              <a:rPr lang="en-CA" dirty="0">
                <a:effectLst/>
              </a:rPr>
              <a:t>CLASS A: sites receiving technology transfer and developing towards CLASS B to E.</a:t>
            </a:r>
          </a:p>
          <a:p>
            <a:pPr lvl="1"/>
            <a:r>
              <a:rPr lang="en-CA" dirty="0">
                <a:effectLst/>
              </a:rPr>
              <a:t>CLASS B: Single measurement points with highly accurate driving data and snow or glacier data,</a:t>
            </a:r>
          </a:p>
          <a:p>
            <a:pPr lvl="1"/>
            <a:r>
              <a:rPr lang="en-CA" dirty="0">
                <a:effectLst/>
              </a:rPr>
              <a:t>CLASS C: gauged catchments that contain Class B sites and detailed vegetation coverage, soils, topography, </a:t>
            </a:r>
            <a:r>
              <a:rPr lang="en-CA" dirty="0" err="1">
                <a:effectLst/>
              </a:rPr>
              <a:t>snowcovered</a:t>
            </a:r>
            <a:r>
              <a:rPr lang="en-CA" dirty="0">
                <a:effectLst/>
              </a:rPr>
              <a:t> area, glacier mass balance or permafrost information,</a:t>
            </a:r>
          </a:p>
          <a:p>
            <a:pPr lvl="1"/>
            <a:r>
              <a:rPr lang="en-CA" dirty="0">
                <a:effectLst/>
              </a:rPr>
              <a:t>CLASS D: domains for which high resolution gridded meteorological data is available that includes CLASS C sites,</a:t>
            </a:r>
          </a:p>
          <a:p>
            <a:pPr lvl="1"/>
            <a:r>
              <a:rPr lang="en-CA" dirty="0">
                <a:effectLst/>
              </a:rPr>
              <a:t>CLASS E: the same as CLASS D but gridded meteorological data is also available as climate change scenarios.</a:t>
            </a:r>
          </a:p>
          <a:p>
            <a:endParaRPr lang="en-CA" dirty="0"/>
          </a:p>
        </p:txBody>
      </p:sp>
      <p:pic>
        <p:nvPicPr>
          <p:cNvPr id="4" name="Picture 7" descr="DSCF008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203" y="5147989"/>
            <a:ext cx="3116189" cy="2337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DSCF01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12520" y="5218097"/>
            <a:ext cx="3022752" cy="2267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DSCF007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84128" y="5140185"/>
            <a:ext cx="3091807" cy="231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05292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84" y="22846"/>
            <a:ext cx="9417050" cy="1092696"/>
          </a:xfrm>
        </p:spPr>
        <p:txBody>
          <a:bodyPr/>
          <a:lstStyle/>
          <a:p>
            <a:r>
              <a:rPr lang="en-CA" dirty="0" smtClean="0"/>
              <a:t>Activities</a:t>
            </a:r>
            <a:endParaRPr lang="en-CA" dirty="0"/>
          </a:p>
        </p:txBody>
      </p:sp>
      <p:sp>
        <p:nvSpPr>
          <p:cNvPr id="3" name="Content Placeholder 2"/>
          <p:cNvSpPr>
            <a:spLocks noGrp="1"/>
          </p:cNvSpPr>
          <p:nvPr>
            <p:ph idx="1"/>
          </p:nvPr>
        </p:nvSpPr>
        <p:spPr>
          <a:xfrm>
            <a:off x="135769" y="1043533"/>
            <a:ext cx="9721080" cy="6444134"/>
          </a:xfrm>
        </p:spPr>
        <p:txBody>
          <a:bodyPr>
            <a:noAutofit/>
          </a:bodyPr>
          <a:lstStyle/>
          <a:p>
            <a:pPr marL="514350" lvl="0" indent="-514350">
              <a:buFont typeface="+mj-lt"/>
              <a:buAutoNum type="arabicPeriod"/>
            </a:pPr>
            <a:r>
              <a:rPr lang="en-CA" sz="1800" dirty="0">
                <a:effectLst/>
              </a:rPr>
              <a:t>Facilitate </a:t>
            </a:r>
            <a:r>
              <a:rPr lang="en-CA" sz="1800" dirty="0" smtClean="0">
                <a:effectLst/>
              </a:rPr>
              <a:t>exchange </a:t>
            </a:r>
            <a:r>
              <a:rPr lang="en-CA" sz="1800" dirty="0">
                <a:effectLst/>
              </a:rPr>
              <a:t>and collaboration </a:t>
            </a:r>
            <a:r>
              <a:rPr lang="en-CA" sz="1800" dirty="0" smtClean="0">
                <a:effectLst/>
              </a:rPr>
              <a:t>by </a:t>
            </a:r>
          </a:p>
          <a:p>
            <a:pPr lvl="1"/>
            <a:r>
              <a:rPr lang="en-CA" sz="1600" dirty="0" smtClean="0">
                <a:effectLst/>
              </a:rPr>
              <a:t>comparing </a:t>
            </a:r>
            <a:r>
              <a:rPr lang="en-CA" sz="1600" dirty="0">
                <a:effectLst/>
              </a:rPr>
              <a:t>instrumentation best practices, </a:t>
            </a:r>
            <a:endParaRPr lang="en-CA" sz="1600" dirty="0" smtClean="0">
              <a:effectLst/>
            </a:endParaRPr>
          </a:p>
          <a:p>
            <a:pPr lvl="1"/>
            <a:r>
              <a:rPr lang="en-CA" sz="1600" dirty="0" smtClean="0">
                <a:effectLst/>
              </a:rPr>
              <a:t>suggesting </a:t>
            </a:r>
            <a:r>
              <a:rPr lang="en-CA" sz="1600" dirty="0">
                <a:effectLst/>
              </a:rPr>
              <a:t>improvements in instrumentation, </a:t>
            </a:r>
            <a:endParaRPr lang="en-CA" sz="1600" dirty="0" smtClean="0">
              <a:effectLst/>
            </a:endParaRPr>
          </a:p>
          <a:p>
            <a:pPr lvl="1"/>
            <a:r>
              <a:rPr lang="en-CA" sz="1600" dirty="0" smtClean="0">
                <a:effectLst/>
              </a:rPr>
              <a:t>developing </a:t>
            </a:r>
            <a:r>
              <a:rPr lang="en-CA" sz="1600" dirty="0">
                <a:effectLst/>
              </a:rPr>
              <a:t>reliable alpine datasets for model testing and numerical experiments</a:t>
            </a:r>
          </a:p>
          <a:p>
            <a:pPr marL="514350" lvl="0" indent="-514350">
              <a:buFont typeface="+mj-lt"/>
              <a:buAutoNum type="arabicPeriod"/>
            </a:pPr>
            <a:r>
              <a:rPr lang="en-CA" sz="1800" dirty="0" smtClean="0">
                <a:effectLst/>
              </a:rPr>
              <a:t>Improve </a:t>
            </a:r>
            <a:r>
              <a:rPr lang="en-CA" sz="1800" dirty="0">
                <a:effectLst/>
              </a:rPr>
              <a:t>algorithm </a:t>
            </a:r>
            <a:r>
              <a:rPr lang="en-CA" sz="1800" dirty="0" smtClean="0">
                <a:effectLst/>
              </a:rPr>
              <a:t>development by</a:t>
            </a:r>
          </a:p>
          <a:p>
            <a:pPr lvl="1"/>
            <a:r>
              <a:rPr lang="en-CA" sz="1600" dirty="0" smtClean="0">
                <a:effectLst/>
              </a:rPr>
              <a:t>conducting process </a:t>
            </a:r>
            <a:r>
              <a:rPr lang="en-CA" sz="1600" dirty="0">
                <a:effectLst/>
              </a:rPr>
              <a:t>algorithm intercomparisons, </a:t>
            </a:r>
            <a:endParaRPr lang="en-CA" sz="1600" dirty="0" smtClean="0">
              <a:effectLst/>
            </a:endParaRPr>
          </a:p>
          <a:p>
            <a:pPr lvl="1"/>
            <a:r>
              <a:rPr lang="en-CA" sz="1600" dirty="0" smtClean="0">
                <a:effectLst/>
              </a:rPr>
              <a:t>defining </a:t>
            </a:r>
            <a:r>
              <a:rPr lang="en-CA" sz="1600" dirty="0">
                <a:effectLst/>
              </a:rPr>
              <a:t>optimal </a:t>
            </a:r>
            <a:r>
              <a:rPr lang="en-CA" sz="1600" dirty="0" smtClean="0">
                <a:effectLst/>
              </a:rPr>
              <a:t>characteristic parameterisations</a:t>
            </a:r>
          </a:p>
          <a:p>
            <a:pPr lvl="1"/>
            <a:r>
              <a:rPr lang="en-CA" sz="1600" dirty="0">
                <a:effectLst/>
              </a:rPr>
              <a:t>c</a:t>
            </a:r>
            <a:r>
              <a:rPr lang="en-CA" sz="1600" dirty="0" smtClean="0">
                <a:effectLst/>
              </a:rPr>
              <a:t>onducting uncertainty </a:t>
            </a:r>
            <a:r>
              <a:rPr lang="en-CA" sz="1600" dirty="0">
                <a:effectLst/>
              </a:rPr>
              <a:t>analyses </a:t>
            </a:r>
            <a:r>
              <a:rPr lang="en-CA" sz="1600" dirty="0" smtClean="0">
                <a:effectLst/>
              </a:rPr>
              <a:t>to quantify algorithm reliability. </a:t>
            </a:r>
            <a:endParaRPr lang="en-CA" sz="1600" dirty="0">
              <a:effectLst/>
            </a:endParaRPr>
          </a:p>
          <a:p>
            <a:pPr marL="514350" lvl="0" indent="-514350">
              <a:buFont typeface="+mj-lt"/>
              <a:buAutoNum type="arabicPeriod"/>
            </a:pPr>
            <a:r>
              <a:rPr lang="en-CA" sz="1800" dirty="0" smtClean="0">
                <a:effectLst/>
              </a:rPr>
              <a:t>Examine hydrological </a:t>
            </a:r>
            <a:r>
              <a:rPr lang="en-CA" sz="1800" dirty="0">
                <a:effectLst/>
              </a:rPr>
              <a:t>model sensitivity </a:t>
            </a:r>
            <a:r>
              <a:rPr lang="en-CA" sz="1800" dirty="0" smtClean="0">
                <a:effectLst/>
              </a:rPr>
              <a:t>to </a:t>
            </a:r>
            <a:r>
              <a:rPr lang="en-CA" sz="1800" dirty="0">
                <a:effectLst/>
              </a:rPr>
              <a:t>atmospheric change in </a:t>
            </a:r>
            <a:r>
              <a:rPr lang="en-CA" sz="1800" dirty="0" smtClean="0">
                <a:effectLst/>
              </a:rPr>
              <a:t>global alpine </a:t>
            </a:r>
            <a:r>
              <a:rPr lang="en-CA" sz="1800" dirty="0">
                <a:effectLst/>
              </a:rPr>
              <a:t>environments </a:t>
            </a:r>
            <a:r>
              <a:rPr lang="en-CA" sz="1800" dirty="0" smtClean="0">
                <a:effectLst/>
              </a:rPr>
              <a:t>focussing on</a:t>
            </a:r>
          </a:p>
          <a:p>
            <a:pPr lvl="1"/>
            <a:r>
              <a:rPr lang="en-CA" sz="1600" dirty="0" smtClean="0">
                <a:effectLst/>
              </a:rPr>
              <a:t>snowpack, permafrost, glacier </a:t>
            </a:r>
            <a:r>
              <a:rPr lang="en-CA" sz="1600" dirty="0">
                <a:effectLst/>
              </a:rPr>
              <a:t>mass balance, groundwater </a:t>
            </a:r>
            <a:r>
              <a:rPr lang="en-CA" sz="1600" dirty="0" smtClean="0">
                <a:effectLst/>
              </a:rPr>
              <a:t>and </a:t>
            </a:r>
            <a:r>
              <a:rPr lang="en-CA" sz="1600" dirty="0">
                <a:effectLst/>
              </a:rPr>
              <a:t>vegetation changes.</a:t>
            </a:r>
          </a:p>
          <a:p>
            <a:pPr marL="514350" lvl="0" indent="-514350">
              <a:buFont typeface="+mj-lt"/>
              <a:buAutoNum type="arabicPeriod"/>
            </a:pPr>
            <a:r>
              <a:rPr lang="en-CA" sz="1800" dirty="0">
                <a:effectLst/>
              </a:rPr>
              <a:t>Demonstrate improvements to model predictability that can be realised from data assimilation, downscaling and model structural improvements.</a:t>
            </a:r>
          </a:p>
          <a:p>
            <a:pPr marL="514350" lvl="0" indent="-514350">
              <a:buFont typeface="+mj-lt"/>
              <a:buAutoNum type="arabicPeriod"/>
            </a:pPr>
            <a:r>
              <a:rPr lang="en-CA" sz="1800" dirty="0" smtClean="0">
                <a:effectLst/>
              </a:rPr>
              <a:t>Exploration of the ability of different </a:t>
            </a:r>
            <a:r>
              <a:rPr lang="en-CA" sz="1800" dirty="0">
                <a:effectLst/>
              </a:rPr>
              <a:t>regional scale meteorological model setups and </a:t>
            </a:r>
            <a:r>
              <a:rPr lang="en-CA" sz="1800" dirty="0" smtClean="0">
                <a:effectLst/>
              </a:rPr>
              <a:t>parameterisations to reproduce mountain forcing fields.</a:t>
            </a:r>
            <a:endParaRPr lang="en-CA" sz="1800" dirty="0">
              <a:effectLst/>
            </a:endParaRPr>
          </a:p>
          <a:p>
            <a:pPr marL="514350" lvl="0" indent="-514350">
              <a:buFont typeface="+mj-lt"/>
              <a:buAutoNum type="arabicPeriod"/>
            </a:pPr>
            <a:r>
              <a:rPr lang="en-CA" sz="1800" dirty="0">
                <a:effectLst/>
              </a:rPr>
              <a:t>Evaluation of different downscaling schemes </a:t>
            </a:r>
            <a:r>
              <a:rPr lang="en-CA" sz="1800" dirty="0" smtClean="0">
                <a:effectLst/>
              </a:rPr>
              <a:t>from </a:t>
            </a:r>
            <a:r>
              <a:rPr lang="en-CA" sz="1800" dirty="0">
                <a:effectLst/>
              </a:rPr>
              <a:t>meteorological </a:t>
            </a:r>
            <a:r>
              <a:rPr lang="en-CA" sz="1800" dirty="0" smtClean="0">
                <a:effectLst/>
              </a:rPr>
              <a:t>to hydrological models in mountains.  </a:t>
            </a:r>
            <a:endParaRPr lang="en-CA" sz="1800" dirty="0">
              <a:effectLst/>
            </a:endParaRPr>
          </a:p>
          <a:p>
            <a:pPr marL="514350" lvl="0" indent="-514350">
              <a:buFont typeface="+mj-lt"/>
              <a:buAutoNum type="arabicPeriod"/>
            </a:pPr>
            <a:r>
              <a:rPr lang="en-CA" sz="1800" dirty="0">
                <a:effectLst/>
              </a:rPr>
              <a:t>Foster research and development activities and coherent planning for future observing schemes and </a:t>
            </a:r>
            <a:r>
              <a:rPr lang="en-CA" sz="1800" dirty="0" smtClean="0">
                <a:effectLst/>
              </a:rPr>
              <a:t>international </a:t>
            </a:r>
            <a:r>
              <a:rPr lang="en-CA" sz="1800" dirty="0">
                <a:effectLst/>
              </a:rPr>
              <a:t>network optimization.</a:t>
            </a:r>
          </a:p>
          <a:p>
            <a:pPr marL="514350" lvl="0" indent="-514350">
              <a:buFont typeface="+mj-lt"/>
              <a:buAutoNum type="arabicPeriod"/>
            </a:pPr>
            <a:r>
              <a:rPr lang="en-CA" sz="1800" dirty="0">
                <a:effectLst/>
              </a:rPr>
              <a:t>Facilitate education and training programmes to build and enhance capacities at various levels and popularize science results with the </a:t>
            </a:r>
            <a:r>
              <a:rPr lang="en-CA" sz="1800" dirty="0" smtClean="0">
                <a:effectLst/>
              </a:rPr>
              <a:t>public. </a:t>
            </a:r>
            <a:endParaRPr lang="en-CA" sz="1800" dirty="0">
              <a:effectLst/>
            </a:endParaRPr>
          </a:p>
          <a:p>
            <a:endParaRPr lang="en-US" sz="1800" dirty="0" smtClean="0">
              <a:effectLst/>
            </a:endParaRPr>
          </a:p>
        </p:txBody>
      </p:sp>
    </p:spTree>
    <p:extLst>
      <p:ext uri="{BB962C8B-B14F-4D97-AF65-F5344CB8AC3E}">
        <p14:creationId xmlns:p14="http://schemas.microsoft.com/office/powerpoint/2010/main" xmlns="" val="457500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rrowheads="1"/>
          </p:cNvSpPr>
          <p:nvPr>
            <p:ph type="title"/>
          </p:nvPr>
        </p:nvSpPr>
        <p:spPr/>
        <p:txBody>
          <a:bodyPr/>
          <a:lstStyle/>
          <a:p>
            <a:r>
              <a:rPr lang="en-CA" sz="4500" dirty="0"/>
              <a:t>Alpine Hydrological </a:t>
            </a:r>
            <a:r>
              <a:rPr lang="en-CA" sz="4500" dirty="0" smtClean="0"/>
              <a:t>Model Toolbox</a:t>
            </a:r>
            <a:r>
              <a:rPr lang="en-CA" sz="4500" dirty="0"/>
              <a:t/>
            </a:r>
            <a:br>
              <a:rPr lang="en-CA" sz="4500" dirty="0"/>
            </a:br>
            <a:r>
              <a:rPr lang="en-CA" sz="3300" dirty="0"/>
              <a:t>derived from Cold Regions Hydrological Model</a:t>
            </a:r>
          </a:p>
        </p:txBody>
      </p:sp>
      <p:sp>
        <p:nvSpPr>
          <p:cNvPr id="310275" name="Rectangle 3"/>
          <p:cNvSpPr>
            <a:spLocks noGrp="1" noRot="1" noChangeArrowheads="1"/>
          </p:cNvSpPr>
          <p:nvPr>
            <p:ph type="body" idx="1"/>
          </p:nvPr>
        </p:nvSpPr>
        <p:spPr>
          <a:xfrm>
            <a:off x="331788" y="1763713"/>
            <a:ext cx="9417050" cy="3888332"/>
          </a:xfrm>
        </p:spPr>
        <p:txBody>
          <a:bodyPr/>
          <a:lstStyle/>
          <a:p>
            <a:pPr>
              <a:lnSpc>
                <a:spcPct val="80000"/>
              </a:lnSpc>
            </a:pPr>
            <a:r>
              <a:rPr lang="en-CA" sz="2400" dirty="0"/>
              <a:t>Model components</a:t>
            </a:r>
          </a:p>
          <a:p>
            <a:pPr lvl="1">
              <a:lnSpc>
                <a:spcPct val="80000"/>
              </a:lnSpc>
            </a:pPr>
            <a:r>
              <a:rPr lang="en-CA" sz="2000" dirty="0" smtClean="0"/>
              <a:t>Blowing snow redistribution, sublimation </a:t>
            </a:r>
            <a:r>
              <a:rPr lang="en-CA" sz="2000" dirty="0"/>
              <a:t>and </a:t>
            </a:r>
            <a:r>
              <a:rPr lang="en-CA" sz="2000" dirty="0" smtClean="0"/>
              <a:t>melt</a:t>
            </a:r>
          </a:p>
          <a:p>
            <a:pPr lvl="1">
              <a:lnSpc>
                <a:spcPct val="80000"/>
              </a:lnSpc>
            </a:pPr>
            <a:r>
              <a:rPr lang="en-CA" sz="2000" dirty="0" smtClean="0"/>
              <a:t>Forest and shrub canopy effects</a:t>
            </a:r>
            <a:endParaRPr lang="en-CA" sz="2000" dirty="0"/>
          </a:p>
          <a:p>
            <a:pPr lvl="1">
              <a:lnSpc>
                <a:spcPct val="80000"/>
              </a:lnSpc>
            </a:pPr>
            <a:r>
              <a:rPr lang="en-CA" sz="2000" dirty="0"/>
              <a:t>Actual evapotranspiration, </a:t>
            </a:r>
          </a:p>
          <a:p>
            <a:pPr lvl="1">
              <a:lnSpc>
                <a:spcPct val="80000"/>
              </a:lnSpc>
            </a:pPr>
            <a:r>
              <a:rPr lang="en-CA" sz="2000" dirty="0"/>
              <a:t>frozen </a:t>
            </a:r>
            <a:r>
              <a:rPr lang="en-CA" sz="2000" dirty="0" smtClean="0"/>
              <a:t>&amp; unfrozen soil </a:t>
            </a:r>
            <a:r>
              <a:rPr lang="en-CA" sz="2000" dirty="0"/>
              <a:t>infiltration, </a:t>
            </a:r>
          </a:p>
          <a:p>
            <a:pPr lvl="1">
              <a:lnSpc>
                <a:spcPct val="80000"/>
              </a:lnSpc>
            </a:pPr>
            <a:r>
              <a:rPr lang="en-CA" sz="2000" dirty="0" smtClean="0"/>
              <a:t>soil </a:t>
            </a:r>
            <a:r>
              <a:rPr lang="en-CA" sz="2000" dirty="0"/>
              <a:t>moisture </a:t>
            </a:r>
            <a:r>
              <a:rPr lang="en-CA" sz="2000" dirty="0" smtClean="0"/>
              <a:t>and groundwater balance</a:t>
            </a:r>
            <a:r>
              <a:rPr lang="en-CA" sz="2000" dirty="0"/>
              <a:t>, </a:t>
            </a:r>
          </a:p>
          <a:p>
            <a:pPr lvl="1">
              <a:lnSpc>
                <a:spcPct val="80000"/>
              </a:lnSpc>
            </a:pPr>
            <a:r>
              <a:rPr lang="en-CA" sz="2000" dirty="0"/>
              <a:t>routing</a:t>
            </a:r>
          </a:p>
          <a:p>
            <a:pPr>
              <a:lnSpc>
                <a:spcPct val="80000"/>
              </a:lnSpc>
            </a:pPr>
            <a:r>
              <a:rPr lang="en-CA" sz="2400" dirty="0"/>
              <a:t>Ability to perturb the model </a:t>
            </a:r>
            <a:r>
              <a:rPr lang="en-CA" sz="2400" dirty="0" smtClean="0"/>
              <a:t/>
            </a:r>
            <a:br>
              <a:rPr lang="en-CA" sz="2400" dirty="0" smtClean="0"/>
            </a:br>
            <a:r>
              <a:rPr lang="en-CA" sz="2400" dirty="0" smtClean="0"/>
              <a:t>via temperature and </a:t>
            </a:r>
            <a:br>
              <a:rPr lang="en-CA" sz="2400" dirty="0" smtClean="0"/>
            </a:br>
            <a:r>
              <a:rPr lang="en-CA" sz="2400" dirty="0" err="1" smtClean="0"/>
              <a:t>preciptiation</a:t>
            </a:r>
            <a:r>
              <a:rPr lang="en-CA" sz="2400" dirty="0" smtClean="0"/>
              <a:t> </a:t>
            </a:r>
            <a:r>
              <a:rPr lang="en-CA" sz="2400" dirty="0"/>
              <a:t>changes</a:t>
            </a:r>
          </a:p>
          <a:p>
            <a:pPr lvl="1">
              <a:lnSpc>
                <a:spcPct val="80000"/>
              </a:lnSpc>
            </a:pPr>
            <a:r>
              <a:rPr lang="en-CA" sz="2000" dirty="0"/>
              <a:t>Affects precipitation phase</a:t>
            </a:r>
          </a:p>
          <a:p>
            <a:pPr lvl="1">
              <a:lnSpc>
                <a:spcPct val="80000"/>
              </a:lnSpc>
            </a:pPr>
            <a:r>
              <a:rPr lang="en-CA" sz="2000" dirty="0"/>
              <a:t>Affects hydrological processes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680272" y="3856802"/>
            <a:ext cx="5302616" cy="3590486"/>
          </a:xfrm>
          <a:prstGeom prst="rect">
            <a:avLst/>
          </a:prstGeom>
        </p:spPr>
      </p:pic>
    </p:spTree>
    <p:extLst>
      <p:ext uri="{BB962C8B-B14F-4D97-AF65-F5344CB8AC3E}">
        <p14:creationId xmlns:p14="http://schemas.microsoft.com/office/powerpoint/2010/main" xmlns="" val="1820309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Reynolds Creek, Idaho, USA</a:t>
            </a:r>
            <a:br>
              <a:rPr lang="en-CA" dirty="0" smtClean="0"/>
            </a:br>
            <a:r>
              <a:rPr lang="en-CA" dirty="0" smtClean="0"/>
              <a:t>Impact of Sheltering</a:t>
            </a:r>
            <a:endParaRPr lang="en-CA" dirty="0"/>
          </a:p>
        </p:txBody>
      </p:sp>
      <p:sp>
        <p:nvSpPr>
          <p:cNvPr id="3" name="Content Placeholder 2"/>
          <p:cNvSpPr>
            <a:spLocks noGrp="1"/>
          </p:cNvSpPr>
          <p:nvPr>
            <p:ph idx="1"/>
          </p:nvPr>
        </p:nvSpPr>
        <p:spPr/>
        <p:txBody>
          <a:bodyPr/>
          <a:lstStyle/>
          <a:p>
            <a:endParaRPr lang="en-CA"/>
          </a:p>
        </p:txBody>
      </p:sp>
      <p:pic>
        <p:nvPicPr>
          <p:cNvPr id="5" name="Picture 4"/>
          <p:cNvPicPr/>
          <p:nvPr/>
        </p:nvPicPr>
        <p:blipFill rotWithShape="1">
          <a:blip r:embed="rId2" cstate="screen">
            <a:extLst>
              <a:ext uri="{28A0092B-C50C-407E-A947-70E740481C1C}">
                <a14:useLocalDpi xmlns:a14="http://schemas.microsoft.com/office/drawing/2010/main" xmlns="" val="0"/>
              </a:ext>
            </a:extLst>
          </a:blip>
          <a:srcRect l="8124" r="6216"/>
          <a:stretch/>
        </p:blipFill>
        <p:spPr bwMode="auto">
          <a:xfrm>
            <a:off x="129766" y="1691605"/>
            <a:ext cx="9649073" cy="5688532"/>
          </a:xfrm>
          <a:prstGeom prst="rect">
            <a:avLst/>
          </a:prstGeom>
          <a:ln>
            <a:noFill/>
          </a:ln>
          <a:extLst>
            <a:ext uri="{53640926-AAD7-44D8-BBD7-CCE9431645EC}">
              <a14:shadowObscured xmlns:a14="http://schemas.microsoft.com/office/drawing/2010/main" xmlns=""/>
            </a:ext>
          </a:extLst>
        </p:spPr>
      </p:pic>
      <p:sp>
        <p:nvSpPr>
          <p:cNvPr id="6" name="TextBox 5"/>
          <p:cNvSpPr txBox="1"/>
          <p:nvPr/>
        </p:nvSpPr>
        <p:spPr>
          <a:xfrm>
            <a:off x="8903348" y="3491805"/>
            <a:ext cx="543739" cy="369332"/>
          </a:xfrm>
          <a:prstGeom prst="rect">
            <a:avLst/>
          </a:prstGeom>
          <a:noFill/>
        </p:spPr>
        <p:txBody>
          <a:bodyPr wrap="none" rtlCol="0">
            <a:spAutoFit/>
          </a:bodyPr>
          <a:lstStyle/>
          <a:p>
            <a:r>
              <a:rPr lang="en-CA" dirty="0" smtClean="0">
                <a:solidFill>
                  <a:schemeClr val="accent5">
                    <a:lumMod val="75000"/>
                  </a:schemeClr>
                </a:solidFill>
              </a:rPr>
              <a:t>1 C</a:t>
            </a:r>
            <a:endParaRPr lang="en-CA" dirty="0">
              <a:solidFill>
                <a:schemeClr val="accent5">
                  <a:lumMod val="75000"/>
                </a:schemeClr>
              </a:solidFill>
            </a:endParaRPr>
          </a:p>
        </p:txBody>
      </p:sp>
      <p:sp>
        <p:nvSpPr>
          <p:cNvPr id="7" name="TextBox 6"/>
          <p:cNvSpPr txBox="1"/>
          <p:nvPr/>
        </p:nvSpPr>
        <p:spPr>
          <a:xfrm>
            <a:off x="8878547" y="5940077"/>
            <a:ext cx="543739" cy="369332"/>
          </a:xfrm>
          <a:prstGeom prst="rect">
            <a:avLst/>
          </a:prstGeom>
          <a:noFill/>
        </p:spPr>
        <p:txBody>
          <a:bodyPr wrap="none" rtlCol="0">
            <a:spAutoFit/>
          </a:bodyPr>
          <a:lstStyle/>
          <a:p>
            <a:r>
              <a:rPr lang="en-CA" dirty="0" smtClean="0">
                <a:solidFill>
                  <a:schemeClr val="accent5">
                    <a:lumMod val="75000"/>
                  </a:schemeClr>
                </a:solidFill>
              </a:rPr>
              <a:t>1 C</a:t>
            </a:r>
            <a:endParaRPr lang="en-CA" dirty="0">
              <a:solidFill>
                <a:schemeClr val="accent5">
                  <a:lumMod val="75000"/>
                </a:schemeClr>
              </a:solidFill>
            </a:endParaRPr>
          </a:p>
        </p:txBody>
      </p:sp>
      <p:sp>
        <p:nvSpPr>
          <p:cNvPr id="4" name="TextBox 3"/>
          <p:cNvSpPr txBox="1"/>
          <p:nvPr/>
        </p:nvSpPr>
        <p:spPr>
          <a:xfrm>
            <a:off x="6768504" y="7082913"/>
            <a:ext cx="2492990" cy="369332"/>
          </a:xfrm>
          <a:prstGeom prst="rect">
            <a:avLst/>
          </a:prstGeom>
          <a:noFill/>
        </p:spPr>
        <p:txBody>
          <a:bodyPr wrap="none" rtlCol="0">
            <a:spAutoFit/>
          </a:bodyPr>
          <a:lstStyle/>
          <a:p>
            <a:r>
              <a:rPr lang="en-CA" dirty="0" smtClean="0">
                <a:solidFill>
                  <a:schemeClr val="bg1"/>
                </a:solidFill>
              </a:rPr>
              <a:t>Rasouli et al. in review</a:t>
            </a:r>
            <a:endParaRPr lang="en-CA" dirty="0">
              <a:solidFill>
                <a:schemeClr val="bg1"/>
              </a:solidFill>
            </a:endParaRPr>
          </a:p>
        </p:txBody>
      </p:sp>
    </p:spTree>
    <p:extLst>
      <p:ext uri="{BB962C8B-B14F-4D97-AF65-F5344CB8AC3E}">
        <p14:creationId xmlns:p14="http://schemas.microsoft.com/office/powerpoint/2010/main" xmlns="" val="1265329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4 CuadroTexto"/>
          <p:cNvSpPr txBox="1">
            <a:spLocks noChangeArrowheads="1"/>
          </p:cNvSpPr>
          <p:nvPr/>
        </p:nvSpPr>
        <p:spPr bwMode="auto">
          <a:xfrm>
            <a:off x="85484" y="228088"/>
            <a:ext cx="655044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3600" dirty="0" err="1">
                <a:latin typeface="Calibri" panose="020F0502020204030204" pitchFamily="34" charset="0"/>
              </a:rPr>
              <a:t>Effect</a:t>
            </a:r>
            <a:r>
              <a:rPr lang="es-ES" altLang="en-US" sz="3600" dirty="0">
                <a:latin typeface="Calibri" panose="020F0502020204030204" pitchFamily="34" charset="0"/>
              </a:rPr>
              <a:t> of </a:t>
            </a:r>
            <a:r>
              <a:rPr lang="es-ES" altLang="en-US" sz="3600" dirty="0" err="1" smtClean="0">
                <a:latin typeface="Calibri" panose="020F0502020204030204" pitchFamily="34" charset="0"/>
              </a:rPr>
              <a:t>Aspect</a:t>
            </a:r>
            <a:r>
              <a:rPr lang="es-ES" altLang="en-US" sz="3600" dirty="0" smtClean="0">
                <a:latin typeface="Calibri" panose="020F0502020204030204" pitchFamily="34" charset="0"/>
              </a:rPr>
              <a:t> </a:t>
            </a:r>
            <a:r>
              <a:rPr lang="es-ES" altLang="en-US" sz="3600" dirty="0" err="1">
                <a:latin typeface="Calibri" panose="020F0502020204030204" pitchFamily="34" charset="0"/>
              </a:rPr>
              <a:t>on</a:t>
            </a:r>
            <a:r>
              <a:rPr lang="es-ES" altLang="en-US" sz="3600" dirty="0">
                <a:latin typeface="Calibri" panose="020F0502020204030204" pitchFamily="34" charset="0"/>
              </a:rPr>
              <a:t> </a:t>
            </a:r>
            <a:r>
              <a:rPr lang="es-ES" altLang="en-US" sz="3600" dirty="0" err="1" smtClean="0">
                <a:latin typeface="Calibri" panose="020F0502020204030204" pitchFamily="34" charset="0"/>
              </a:rPr>
              <a:t>Peak</a:t>
            </a:r>
            <a:r>
              <a:rPr lang="es-ES" altLang="en-US" sz="3600" dirty="0" smtClean="0">
                <a:latin typeface="Calibri" panose="020F0502020204030204" pitchFamily="34" charset="0"/>
              </a:rPr>
              <a:t> SWE </a:t>
            </a:r>
            <a:r>
              <a:rPr lang="es-ES" altLang="en-US" sz="3600" dirty="0">
                <a:latin typeface="Calibri" panose="020F0502020204030204" pitchFamily="34" charset="0"/>
              </a:rPr>
              <a:t>and </a:t>
            </a:r>
            <a:endParaRPr lang="es-ES" altLang="en-US" sz="3600" dirty="0" smtClean="0">
              <a:latin typeface="Calibri" panose="020F0502020204030204" pitchFamily="34" charset="0"/>
            </a:endParaRPr>
          </a:p>
          <a:p>
            <a:pPr eaLnBrk="1" hangingPunct="1"/>
            <a:r>
              <a:rPr lang="es-ES" altLang="en-US" sz="3600" dirty="0" smtClean="0">
                <a:latin typeface="Calibri" panose="020F0502020204030204" pitchFamily="34" charset="0"/>
              </a:rPr>
              <a:t>Snow </a:t>
            </a:r>
            <a:r>
              <a:rPr lang="es-ES" altLang="en-US" sz="3600" dirty="0" err="1" smtClean="0">
                <a:latin typeface="Calibri" panose="020F0502020204030204" pitchFamily="34" charset="0"/>
              </a:rPr>
              <a:t>Duration</a:t>
            </a:r>
            <a:r>
              <a:rPr lang="es-ES" altLang="en-US" sz="3600" dirty="0" smtClean="0">
                <a:latin typeface="Calibri" panose="020F0502020204030204" pitchFamily="34" charset="0"/>
              </a:rPr>
              <a:t> – Izas, </a:t>
            </a:r>
            <a:r>
              <a:rPr lang="es-ES" altLang="en-US" sz="3600" dirty="0" err="1" smtClean="0">
                <a:latin typeface="Calibri" panose="020F0502020204030204" pitchFamily="34" charset="0"/>
              </a:rPr>
              <a:t>Pyrenees</a:t>
            </a:r>
            <a:endParaRPr lang="es-ES" altLang="en-US" sz="3600" dirty="0">
              <a:latin typeface="Calibri" panose="020F0502020204030204" pitchFamily="34" charset="0"/>
            </a:endParaRPr>
          </a:p>
        </p:txBody>
      </p:sp>
      <p:sp>
        <p:nvSpPr>
          <p:cNvPr id="13315" name="2 CuadroTexto"/>
          <p:cNvSpPr txBox="1">
            <a:spLocks noChangeArrowheads="1"/>
          </p:cNvSpPr>
          <p:nvPr/>
        </p:nvSpPr>
        <p:spPr bwMode="auto">
          <a:xfrm>
            <a:off x="201843" y="6359346"/>
            <a:ext cx="801640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Long-term average difference (%) in the annual maximum snow accumulation (MSWE) and snow duration of the snow pack (DSP) for each slope aspect compared with flat conditions.</a:t>
            </a:r>
            <a:endParaRPr lang="es-ES" altLang="en-US" dirty="0"/>
          </a:p>
          <a:p>
            <a:pPr eaLnBrk="1" hangingPunct="1"/>
            <a:endParaRPr lang="es-ES" altLang="en-US" dirty="0"/>
          </a:p>
        </p:txBody>
      </p:sp>
      <p:pic>
        <p:nvPicPr>
          <p:cNvPr id="13316" name="Picture 3"/>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68520" y="1763613"/>
            <a:ext cx="9663085" cy="4514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63195" y="3541848"/>
            <a:ext cx="1193449" cy="12424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stretch>
            <a:fillRect/>
          </a:stretch>
        </p:blipFill>
        <p:spPr>
          <a:xfrm>
            <a:off x="6552896" y="0"/>
            <a:ext cx="3311591" cy="2483693"/>
          </a:xfrm>
          <a:prstGeom prst="rect">
            <a:avLst/>
          </a:prstGeom>
        </p:spPr>
      </p:pic>
      <p:sp>
        <p:nvSpPr>
          <p:cNvPr id="3" name="TextBox 2"/>
          <p:cNvSpPr txBox="1"/>
          <p:nvPr/>
        </p:nvSpPr>
        <p:spPr>
          <a:xfrm>
            <a:off x="8608939" y="6413244"/>
            <a:ext cx="1471686" cy="923330"/>
          </a:xfrm>
          <a:prstGeom prst="rect">
            <a:avLst/>
          </a:prstGeom>
          <a:noFill/>
        </p:spPr>
        <p:txBody>
          <a:bodyPr wrap="square" rtlCol="0">
            <a:spAutoFit/>
          </a:bodyPr>
          <a:lstStyle/>
          <a:p>
            <a:r>
              <a:rPr lang="en-CA" dirty="0" smtClean="0"/>
              <a:t>Lopez-Moreno et al 2014</a:t>
            </a:r>
            <a:endParaRPr lang="en-CA" dirty="0"/>
          </a:p>
        </p:txBody>
      </p:sp>
    </p:spTree>
    <p:extLst>
      <p:ext uri="{BB962C8B-B14F-4D97-AF65-F5344CB8AC3E}">
        <p14:creationId xmlns:p14="http://schemas.microsoft.com/office/powerpoint/2010/main" xmlns="" val="399855307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1" y="107430"/>
            <a:ext cx="10046593" cy="1008112"/>
          </a:xfrm>
        </p:spPr>
        <p:txBody>
          <a:bodyPr>
            <a:normAutofit fontScale="90000"/>
          </a:bodyPr>
          <a:lstStyle/>
          <a:p>
            <a:r>
              <a:rPr lang="en-CA" dirty="0" smtClean="0"/>
              <a:t>Zugspitze, Germany – Altitude Effects</a:t>
            </a:r>
            <a:endParaRPr lang="en-CA" dirty="0"/>
          </a:p>
        </p:txBody>
      </p:sp>
      <p:pic>
        <p:nvPicPr>
          <p:cNvPr id="3" name="Picture 2"/>
          <p:cNvPicPr>
            <a:picLocks noChangeAspect="1"/>
          </p:cNvPicPr>
          <p:nvPr/>
        </p:nvPicPr>
        <p:blipFill>
          <a:blip r:embed="rId2" cstate="print"/>
          <a:stretch>
            <a:fillRect/>
          </a:stretch>
        </p:blipFill>
        <p:spPr>
          <a:xfrm>
            <a:off x="647824" y="3319989"/>
            <a:ext cx="7840136" cy="5694158"/>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799" y="1115542"/>
            <a:ext cx="9505056" cy="6723700"/>
          </a:xfrm>
          <a:prstGeom prst="rect">
            <a:avLst/>
          </a:prstGeom>
        </p:spPr>
      </p:pic>
      <p:sp>
        <p:nvSpPr>
          <p:cNvPr id="4" name="TextBox 3"/>
          <p:cNvSpPr txBox="1"/>
          <p:nvPr/>
        </p:nvSpPr>
        <p:spPr>
          <a:xfrm>
            <a:off x="3672160" y="3275781"/>
            <a:ext cx="543739" cy="369332"/>
          </a:xfrm>
          <a:prstGeom prst="rect">
            <a:avLst/>
          </a:prstGeom>
          <a:noFill/>
        </p:spPr>
        <p:txBody>
          <a:bodyPr wrap="none" rtlCol="0">
            <a:spAutoFit/>
          </a:bodyPr>
          <a:lstStyle/>
          <a:p>
            <a:r>
              <a:rPr lang="en-CA" dirty="0" smtClean="0">
                <a:solidFill>
                  <a:schemeClr val="accent5">
                    <a:lumMod val="75000"/>
                  </a:schemeClr>
                </a:solidFill>
              </a:rPr>
              <a:t>1 C</a:t>
            </a:r>
            <a:endParaRPr lang="en-CA" dirty="0">
              <a:solidFill>
                <a:schemeClr val="accent5">
                  <a:lumMod val="75000"/>
                </a:schemeClr>
              </a:solidFill>
            </a:endParaRPr>
          </a:p>
        </p:txBody>
      </p:sp>
      <p:sp>
        <p:nvSpPr>
          <p:cNvPr id="6" name="TextBox 5"/>
          <p:cNvSpPr txBox="1"/>
          <p:nvPr/>
        </p:nvSpPr>
        <p:spPr>
          <a:xfrm>
            <a:off x="8020279" y="5437342"/>
            <a:ext cx="543739" cy="369332"/>
          </a:xfrm>
          <a:prstGeom prst="rect">
            <a:avLst/>
          </a:prstGeom>
          <a:noFill/>
        </p:spPr>
        <p:txBody>
          <a:bodyPr wrap="none" rtlCol="0">
            <a:spAutoFit/>
          </a:bodyPr>
          <a:lstStyle/>
          <a:p>
            <a:r>
              <a:rPr lang="en-CA" dirty="0" smtClean="0">
                <a:solidFill>
                  <a:schemeClr val="accent5">
                    <a:lumMod val="75000"/>
                  </a:schemeClr>
                </a:solidFill>
              </a:rPr>
              <a:t>3 C</a:t>
            </a:r>
            <a:endParaRPr lang="en-CA" dirty="0">
              <a:solidFill>
                <a:schemeClr val="accent5">
                  <a:lumMod val="75000"/>
                </a:schemeClr>
              </a:solidFill>
            </a:endParaRPr>
          </a:p>
        </p:txBody>
      </p:sp>
      <p:sp>
        <p:nvSpPr>
          <p:cNvPr id="7" name="TextBox 6"/>
          <p:cNvSpPr txBox="1"/>
          <p:nvPr/>
        </p:nvSpPr>
        <p:spPr>
          <a:xfrm>
            <a:off x="3672159" y="5820074"/>
            <a:ext cx="543739" cy="369332"/>
          </a:xfrm>
          <a:prstGeom prst="rect">
            <a:avLst/>
          </a:prstGeom>
          <a:noFill/>
        </p:spPr>
        <p:txBody>
          <a:bodyPr wrap="none" rtlCol="0">
            <a:spAutoFit/>
          </a:bodyPr>
          <a:lstStyle/>
          <a:p>
            <a:r>
              <a:rPr lang="en-CA" dirty="0" smtClean="0">
                <a:solidFill>
                  <a:schemeClr val="accent5">
                    <a:lumMod val="75000"/>
                  </a:schemeClr>
                </a:solidFill>
              </a:rPr>
              <a:t>2 C</a:t>
            </a:r>
            <a:endParaRPr lang="en-CA" dirty="0">
              <a:solidFill>
                <a:schemeClr val="accent5">
                  <a:lumMod val="75000"/>
                </a:schemeClr>
              </a:solidFill>
            </a:endParaRPr>
          </a:p>
        </p:txBody>
      </p:sp>
      <p:sp>
        <p:nvSpPr>
          <p:cNvPr id="8" name="TextBox 7"/>
          <p:cNvSpPr txBox="1"/>
          <p:nvPr/>
        </p:nvSpPr>
        <p:spPr>
          <a:xfrm>
            <a:off x="8022629" y="3113219"/>
            <a:ext cx="736099" cy="369332"/>
          </a:xfrm>
          <a:prstGeom prst="rect">
            <a:avLst/>
          </a:prstGeom>
          <a:noFill/>
        </p:spPr>
        <p:txBody>
          <a:bodyPr wrap="none" rtlCol="0">
            <a:spAutoFit/>
          </a:bodyPr>
          <a:lstStyle/>
          <a:p>
            <a:r>
              <a:rPr lang="en-CA" dirty="0" smtClean="0">
                <a:solidFill>
                  <a:schemeClr val="accent5">
                    <a:lumMod val="75000"/>
                  </a:schemeClr>
                </a:solidFill>
              </a:rPr>
              <a:t>1.5 C</a:t>
            </a:r>
            <a:endParaRPr lang="en-CA" dirty="0">
              <a:solidFill>
                <a:schemeClr val="accent5">
                  <a:lumMod val="75000"/>
                </a:schemeClr>
              </a:solidFill>
            </a:endParaRPr>
          </a:p>
        </p:txBody>
      </p:sp>
      <p:sp>
        <p:nvSpPr>
          <p:cNvPr id="5" name="TextBox 4"/>
          <p:cNvSpPr txBox="1"/>
          <p:nvPr/>
        </p:nvSpPr>
        <p:spPr>
          <a:xfrm>
            <a:off x="7848624" y="7092205"/>
            <a:ext cx="2001510" cy="369332"/>
          </a:xfrm>
          <a:prstGeom prst="rect">
            <a:avLst/>
          </a:prstGeom>
          <a:noFill/>
        </p:spPr>
        <p:txBody>
          <a:bodyPr wrap="none" rtlCol="0">
            <a:spAutoFit/>
          </a:bodyPr>
          <a:lstStyle/>
          <a:p>
            <a:r>
              <a:rPr lang="en-CA" dirty="0" smtClean="0">
                <a:solidFill>
                  <a:schemeClr val="accent5">
                    <a:lumMod val="75000"/>
                  </a:schemeClr>
                </a:solidFill>
              </a:rPr>
              <a:t>Weber et al. 2015</a:t>
            </a:r>
            <a:endParaRPr lang="en-CA" dirty="0">
              <a:solidFill>
                <a:schemeClr val="accent5">
                  <a:lumMod val="75000"/>
                </a:schemeClr>
              </a:solidFill>
            </a:endParaRPr>
          </a:p>
        </p:txBody>
      </p:sp>
    </p:spTree>
    <p:extLst>
      <p:ext uri="{BB962C8B-B14F-4D97-AF65-F5344CB8AC3E}">
        <p14:creationId xmlns:p14="http://schemas.microsoft.com/office/powerpoint/2010/main" xmlns="" val="1665901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txBox="1">
            <a:spLocks/>
          </p:cNvSpPr>
          <p:nvPr/>
        </p:nvSpPr>
        <p:spPr>
          <a:xfrm>
            <a:off x="7392211" y="7174691"/>
            <a:ext cx="2351899" cy="4024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D69C560-8242-1E44-82FB-B26E4D208108}" type="slidenum">
              <a:rPr lang="en-US" sz="1323">
                <a:solidFill>
                  <a:prstClr val="black">
                    <a:tint val="75000"/>
                  </a:prstClr>
                </a:solidFill>
              </a:rPr>
              <a:pPr algn="r">
                <a:defRPr/>
              </a:pPr>
              <a:t>16</a:t>
            </a:fld>
            <a:endParaRPr lang="en-US" sz="1323" dirty="0">
              <a:solidFill>
                <a:prstClr val="black">
                  <a:tint val="75000"/>
                </a:prstClr>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xmlns="" val="0"/>
              </a:ext>
            </a:extLst>
          </a:blip>
          <a:srcRect l="8536" t="-9440" r="14202"/>
          <a:stretch/>
        </p:blipFill>
        <p:spPr>
          <a:xfrm>
            <a:off x="0" y="1039431"/>
            <a:ext cx="10012370" cy="6468422"/>
          </a:xfrm>
          <a:prstGeom prst="rect">
            <a:avLst/>
          </a:prstGeom>
        </p:spPr>
      </p:pic>
      <p:sp>
        <p:nvSpPr>
          <p:cNvPr id="11" name="Title 1"/>
          <p:cNvSpPr txBox="1">
            <a:spLocks/>
          </p:cNvSpPr>
          <p:nvPr/>
        </p:nvSpPr>
        <p:spPr bwMode="auto">
          <a:xfrm>
            <a:off x="2520032" y="289537"/>
            <a:ext cx="7510641" cy="671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CA" sz="4409" b="1" dirty="0" smtClean="0">
                <a:latin typeface="Calibri" charset="0"/>
              </a:rPr>
              <a:t>Wolf Creek, Yukon, Canada</a:t>
            </a:r>
            <a:br>
              <a:rPr lang="en-CA" sz="4409" b="1" dirty="0" smtClean="0">
                <a:latin typeface="Calibri" charset="0"/>
              </a:rPr>
            </a:br>
            <a:r>
              <a:rPr lang="en-CA" sz="4409" b="1" dirty="0" err="1" smtClean="0">
                <a:latin typeface="Calibri" charset="0"/>
              </a:rPr>
              <a:t>Ecozone</a:t>
            </a:r>
            <a:r>
              <a:rPr lang="en-CA" sz="4409" b="1" dirty="0" smtClean="0">
                <a:latin typeface="Calibri" charset="0"/>
              </a:rPr>
              <a:t> Effects</a:t>
            </a:r>
            <a:endParaRPr lang="en-US" sz="4409" b="1" dirty="0">
              <a:latin typeface="Calibri" charset="0"/>
            </a:endParaRPr>
          </a:p>
        </p:txBody>
      </p:sp>
      <p:sp>
        <p:nvSpPr>
          <p:cNvPr id="17" name="TextBox 16"/>
          <p:cNvSpPr txBox="1"/>
          <p:nvPr/>
        </p:nvSpPr>
        <p:spPr>
          <a:xfrm>
            <a:off x="588503" y="2603888"/>
            <a:ext cx="889987"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Alpine</a:t>
            </a:r>
            <a:endParaRPr lang="en-US"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588503" y="4451809"/>
            <a:ext cx="2519892" cy="369332"/>
          </a:xfrm>
          <a:prstGeom prst="rect">
            <a:avLst/>
          </a:prstGeom>
          <a:noFill/>
        </p:spPr>
        <p:txBody>
          <a:bodyPr wrap="square" rtlCol="0">
            <a:spAutoFit/>
          </a:bodyPr>
          <a:lstStyle/>
          <a:p>
            <a:r>
              <a:rPr lang="en-US" b="1" dirty="0" err="1" smtClean="0">
                <a:solidFill>
                  <a:schemeClr val="bg1"/>
                </a:solidFill>
                <a:latin typeface="Arial" panose="020B0604020202020204" pitchFamily="34" charset="0"/>
                <a:cs typeface="Arial" panose="020B0604020202020204" pitchFamily="34" charset="0"/>
              </a:rPr>
              <a:t>ShrubTundra</a:t>
            </a:r>
            <a:endParaRPr lang="en-US"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547323" y="6210810"/>
            <a:ext cx="889987"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Forest</a:t>
            </a:r>
          </a:p>
        </p:txBody>
      </p:sp>
      <p:pic>
        <p:nvPicPr>
          <p:cNvPr id="22" name="Picture 21"/>
          <p:cNvPicPr>
            <a:picLocks noChangeAspect="1"/>
          </p:cNvPicPr>
          <p:nvPr/>
        </p:nvPicPr>
        <p:blipFill rotWithShape="1">
          <a:blip r:embed="rId4" cstate="screen">
            <a:extLst>
              <a:ext uri="{28A0092B-C50C-407E-A947-70E740481C1C}">
                <a14:useLocalDpi xmlns:a14="http://schemas.microsoft.com/office/drawing/2010/main" xmlns="" val="0"/>
              </a:ext>
            </a:extLst>
          </a:blip>
          <a:srcRect l="3600" t="24444" r="4588" b="12087"/>
          <a:stretch/>
        </p:blipFill>
        <p:spPr>
          <a:xfrm>
            <a:off x="0" y="0"/>
            <a:ext cx="2401803" cy="1597420"/>
          </a:xfrm>
          <a:prstGeom prst="rect">
            <a:avLst/>
          </a:prstGeom>
        </p:spPr>
      </p:pic>
      <p:sp>
        <p:nvSpPr>
          <p:cNvPr id="3" name="TextBox 2"/>
          <p:cNvSpPr txBox="1"/>
          <p:nvPr/>
        </p:nvSpPr>
        <p:spPr>
          <a:xfrm>
            <a:off x="9213648" y="2051645"/>
            <a:ext cx="543739" cy="369332"/>
          </a:xfrm>
          <a:prstGeom prst="rect">
            <a:avLst/>
          </a:prstGeom>
          <a:noFill/>
        </p:spPr>
        <p:txBody>
          <a:bodyPr wrap="none" rtlCol="0">
            <a:spAutoFit/>
          </a:bodyPr>
          <a:lstStyle/>
          <a:p>
            <a:r>
              <a:rPr lang="en-CA" dirty="0" smtClean="0">
                <a:solidFill>
                  <a:schemeClr val="accent5">
                    <a:lumMod val="75000"/>
                  </a:schemeClr>
                </a:solidFill>
              </a:rPr>
              <a:t>3 C</a:t>
            </a:r>
            <a:endParaRPr lang="en-CA" dirty="0">
              <a:solidFill>
                <a:schemeClr val="accent5">
                  <a:lumMod val="75000"/>
                </a:schemeClr>
              </a:solidFill>
            </a:endParaRPr>
          </a:p>
        </p:txBody>
      </p:sp>
      <p:sp>
        <p:nvSpPr>
          <p:cNvPr id="10" name="TextBox 9"/>
          <p:cNvSpPr txBox="1"/>
          <p:nvPr/>
        </p:nvSpPr>
        <p:spPr>
          <a:xfrm>
            <a:off x="9184777" y="4071087"/>
            <a:ext cx="543739" cy="369332"/>
          </a:xfrm>
          <a:prstGeom prst="rect">
            <a:avLst/>
          </a:prstGeom>
          <a:noFill/>
        </p:spPr>
        <p:txBody>
          <a:bodyPr wrap="none" rtlCol="0">
            <a:spAutoFit/>
          </a:bodyPr>
          <a:lstStyle/>
          <a:p>
            <a:r>
              <a:rPr lang="en-CA" dirty="0" smtClean="0">
                <a:solidFill>
                  <a:schemeClr val="accent5">
                    <a:lumMod val="75000"/>
                  </a:schemeClr>
                </a:solidFill>
              </a:rPr>
              <a:t>3 C</a:t>
            </a:r>
            <a:endParaRPr lang="en-CA" dirty="0">
              <a:solidFill>
                <a:schemeClr val="accent5">
                  <a:lumMod val="75000"/>
                </a:schemeClr>
              </a:solidFill>
            </a:endParaRPr>
          </a:p>
        </p:txBody>
      </p:sp>
      <p:sp>
        <p:nvSpPr>
          <p:cNvPr id="12" name="TextBox 11"/>
          <p:cNvSpPr txBox="1"/>
          <p:nvPr/>
        </p:nvSpPr>
        <p:spPr>
          <a:xfrm>
            <a:off x="9184778" y="5715222"/>
            <a:ext cx="543739" cy="369332"/>
          </a:xfrm>
          <a:prstGeom prst="rect">
            <a:avLst/>
          </a:prstGeom>
          <a:noFill/>
        </p:spPr>
        <p:txBody>
          <a:bodyPr wrap="none" rtlCol="0">
            <a:spAutoFit/>
          </a:bodyPr>
          <a:lstStyle/>
          <a:p>
            <a:r>
              <a:rPr lang="en-CA" dirty="0" smtClean="0">
                <a:solidFill>
                  <a:schemeClr val="accent5">
                    <a:lumMod val="75000"/>
                  </a:schemeClr>
                </a:solidFill>
              </a:rPr>
              <a:t>3 C</a:t>
            </a:r>
            <a:endParaRPr lang="en-CA" dirty="0">
              <a:solidFill>
                <a:schemeClr val="accent5">
                  <a:lumMod val="75000"/>
                </a:schemeClr>
              </a:solidFill>
            </a:endParaRPr>
          </a:p>
        </p:txBody>
      </p:sp>
      <p:sp>
        <p:nvSpPr>
          <p:cNvPr id="4" name="TextBox 3"/>
          <p:cNvSpPr txBox="1"/>
          <p:nvPr/>
        </p:nvSpPr>
        <p:spPr>
          <a:xfrm>
            <a:off x="989880" y="7234736"/>
            <a:ext cx="1717137" cy="307777"/>
          </a:xfrm>
          <a:prstGeom prst="rect">
            <a:avLst/>
          </a:prstGeom>
          <a:noFill/>
        </p:spPr>
        <p:txBody>
          <a:bodyPr wrap="none" rtlCol="0">
            <a:spAutoFit/>
          </a:bodyPr>
          <a:lstStyle/>
          <a:p>
            <a:r>
              <a:rPr lang="en-CA" sz="1400" dirty="0" smtClean="0">
                <a:solidFill>
                  <a:schemeClr val="bg1"/>
                </a:solidFill>
              </a:rPr>
              <a:t>Rasouli et al., 2014</a:t>
            </a:r>
            <a:endParaRPr lang="en-CA" sz="1400" dirty="0">
              <a:solidFill>
                <a:schemeClr val="bg1"/>
              </a:solidFill>
            </a:endParaRPr>
          </a:p>
        </p:txBody>
      </p:sp>
    </p:spTree>
    <p:extLst>
      <p:ext uri="{BB962C8B-B14F-4D97-AF65-F5344CB8AC3E}">
        <p14:creationId xmlns:p14="http://schemas.microsoft.com/office/powerpoint/2010/main" xmlns="" val="19990565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txBox="1">
            <a:spLocks/>
          </p:cNvSpPr>
          <p:nvPr/>
        </p:nvSpPr>
        <p:spPr>
          <a:xfrm>
            <a:off x="7392211" y="7174691"/>
            <a:ext cx="2351899" cy="4024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D69C560-8242-1E44-82FB-B26E4D208108}" type="slidenum">
              <a:rPr lang="en-US" sz="1323">
                <a:solidFill>
                  <a:prstClr val="black">
                    <a:tint val="75000"/>
                  </a:prstClr>
                </a:solidFill>
              </a:rPr>
              <a:pPr algn="r">
                <a:defRPr/>
              </a:pPr>
              <a:t>17</a:t>
            </a:fld>
            <a:endParaRPr lang="en-US" sz="1323" dirty="0">
              <a:solidFill>
                <a:prstClr val="black">
                  <a:tint val="75000"/>
                </a:prstClr>
              </a:solidFill>
            </a:endParaRPr>
          </a:p>
        </p:txBody>
      </p:sp>
      <p:sp>
        <p:nvSpPr>
          <p:cNvPr id="11" name="Title 1"/>
          <p:cNvSpPr txBox="1">
            <a:spLocks/>
          </p:cNvSpPr>
          <p:nvPr/>
        </p:nvSpPr>
        <p:spPr bwMode="auto">
          <a:xfrm>
            <a:off x="-48894" y="289537"/>
            <a:ext cx="10079567" cy="671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CA" sz="4409" b="1" dirty="0" smtClean="0">
                <a:latin typeface="Calibri" charset="0"/>
              </a:rPr>
              <a:t>Wolf Creek, Yukon, Canada</a:t>
            </a:r>
            <a:br>
              <a:rPr lang="en-CA" sz="4409" b="1" dirty="0" smtClean="0">
                <a:latin typeface="Calibri" charset="0"/>
              </a:rPr>
            </a:br>
            <a:r>
              <a:rPr lang="en-CA" sz="4409" b="1" dirty="0" smtClean="0">
                <a:latin typeface="Calibri" charset="0"/>
              </a:rPr>
              <a:t>Streamflow Impact</a:t>
            </a:r>
            <a:endParaRPr lang="en-US" sz="4409" b="1" dirty="0">
              <a:latin typeface="Calibri" charset="0"/>
            </a:endParaRPr>
          </a:p>
        </p:txBody>
      </p:sp>
      <p:sp>
        <p:nvSpPr>
          <p:cNvPr id="17" name="TextBox 16"/>
          <p:cNvSpPr txBox="1"/>
          <p:nvPr/>
        </p:nvSpPr>
        <p:spPr>
          <a:xfrm>
            <a:off x="588503" y="2603888"/>
            <a:ext cx="889987"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Alpine</a:t>
            </a:r>
            <a:endParaRPr lang="en-US"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588503" y="4451809"/>
            <a:ext cx="2519892" cy="369332"/>
          </a:xfrm>
          <a:prstGeom prst="rect">
            <a:avLst/>
          </a:prstGeom>
          <a:noFill/>
        </p:spPr>
        <p:txBody>
          <a:bodyPr wrap="square" rtlCol="0">
            <a:spAutoFit/>
          </a:bodyPr>
          <a:lstStyle/>
          <a:p>
            <a:r>
              <a:rPr lang="en-US" b="1" dirty="0" err="1" smtClean="0">
                <a:solidFill>
                  <a:schemeClr val="bg1"/>
                </a:solidFill>
                <a:latin typeface="Arial" panose="020B0604020202020204" pitchFamily="34" charset="0"/>
                <a:cs typeface="Arial" panose="020B0604020202020204" pitchFamily="34" charset="0"/>
              </a:rPr>
              <a:t>ShrubTundra</a:t>
            </a:r>
            <a:endParaRPr lang="en-US"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547323" y="6210810"/>
            <a:ext cx="889987"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Forest</a:t>
            </a:r>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xmlns="" val="0"/>
              </a:ext>
            </a:extLst>
          </a:blip>
          <a:srcRect l="3600" t="24444" r="4588" b="12087"/>
          <a:stretch/>
        </p:blipFill>
        <p:spPr>
          <a:xfrm>
            <a:off x="0" y="0"/>
            <a:ext cx="2401803" cy="1597420"/>
          </a:xfrm>
          <a:prstGeom prst="rect">
            <a:avLst/>
          </a:prstGeom>
        </p:spPr>
      </p:pic>
      <p:pic>
        <p:nvPicPr>
          <p:cNvPr id="3" name="Picture 2"/>
          <p:cNvPicPr>
            <a:picLocks noChangeAspect="1"/>
          </p:cNvPicPr>
          <p:nvPr/>
        </p:nvPicPr>
        <p:blipFill>
          <a:blip r:embed="rId4" cstate="print"/>
          <a:stretch>
            <a:fillRect/>
          </a:stretch>
        </p:blipFill>
        <p:spPr>
          <a:xfrm>
            <a:off x="-75375" y="1691595"/>
            <a:ext cx="10266554" cy="5877053"/>
          </a:xfrm>
          <a:prstGeom prst="rect">
            <a:avLst/>
          </a:prstGeom>
        </p:spPr>
      </p:pic>
      <p:sp>
        <p:nvSpPr>
          <p:cNvPr id="9" name="TextBox 8"/>
          <p:cNvSpPr txBox="1"/>
          <p:nvPr/>
        </p:nvSpPr>
        <p:spPr>
          <a:xfrm>
            <a:off x="989880" y="7234736"/>
            <a:ext cx="1717137" cy="307777"/>
          </a:xfrm>
          <a:prstGeom prst="rect">
            <a:avLst/>
          </a:prstGeom>
          <a:noFill/>
        </p:spPr>
        <p:txBody>
          <a:bodyPr wrap="none" rtlCol="0">
            <a:spAutoFit/>
          </a:bodyPr>
          <a:lstStyle/>
          <a:p>
            <a:r>
              <a:rPr lang="en-CA" sz="1400" dirty="0" smtClean="0">
                <a:solidFill>
                  <a:schemeClr val="bg1"/>
                </a:solidFill>
              </a:rPr>
              <a:t>Rasouli et al., 2014</a:t>
            </a:r>
            <a:endParaRPr lang="en-CA" sz="1400" dirty="0">
              <a:solidFill>
                <a:schemeClr val="bg1"/>
              </a:solidFill>
            </a:endParaRPr>
          </a:p>
        </p:txBody>
      </p:sp>
    </p:spTree>
    <p:extLst>
      <p:ext uri="{BB962C8B-B14F-4D97-AF65-F5344CB8AC3E}">
        <p14:creationId xmlns:p14="http://schemas.microsoft.com/office/powerpoint/2010/main" xmlns="" val="3641582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rrowheads="1"/>
          </p:cNvSpPr>
          <p:nvPr>
            <p:ph type="title"/>
          </p:nvPr>
        </p:nvSpPr>
        <p:spPr>
          <a:xfrm>
            <a:off x="436563" y="0"/>
            <a:ext cx="9151937" cy="1255713"/>
          </a:xfrm>
          <a:ln/>
        </p:spPr>
        <p:txBody>
          <a:bodyPr/>
          <a:lstStyle/>
          <a:p>
            <a:r>
              <a:rPr lang="en-CA" sz="4500" dirty="0" smtClean="0">
                <a:solidFill>
                  <a:schemeClr val="tx1"/>
                </a:solidFill>
              </a:rPr>
              <a:t>Integrated Alpine Observing </a:t>
            </a:r>
            <a:r>
              <a:rPr lang="en-CA" sz="4500" dirty="0">
                <a:solidFill>
                  <a:schemeClr val="tx1"/>
                </a:solidFill>
              </a:rPr>
              <a:t>&amp; Predicting </a:t>
            </a:r>
            <a:r>
              <a:rPr lang="en-CA" sz="4500" dirty="0" smtClean="0">
                <a:solidFill>
                  <a:schemeClr val="tx1"/>
                </a:solidFill>
              </a:rPr>
              <a:t>Systems - IAOPS</a:t>
            </a:r>
            <a:endParaRPr lang="en-CA" sz="4500" dirty="0">
              <a:solidFill>
                <a:schemeClr val="tx1"/>
              </a:solidFill>
            </a:endParaRPr>
          </a:p>
        </p:txBody>
      </p:sp>
      <p:sp>
        <p:nvSpPr>
          <p:cNvPr id="269315" name="Rectangle 3"/>
          <p:cNvSpPr>
            <a:spLocks noGrp="1" noRot="1" noChangeArrowheads="1"/>
          </p:cNvSpPr>
          <p:nvPr>
            <p:ph type="body" idx="1"/>
          </p:nvPr>
        </p:nvSpPr>
        <p:spPr>
          <a:xfrm>
            <a:off x="6469063" y="1557338"/>
            <a:ext cx="3611562" cy="5476875"/>
          </a:xfrm>
        </p:spPr>
        <p:txBody>
          <a:bodyPr/>
          <a:lstStyle/>
          <a:p>
            <a:pPr>
              <a:buFont typeface="Arial" charset="0"/>
              <a:buNone/>
            </a:pPr>
            <a:r>
              <a:rPr lang="en-CA" sz="2600" dirty="0"/>
              <a:t>	</a:t>
            </a:r>
            <a:r>
              <a:rPr lang="en-CA" sz="2600" dirty="0" smtClean="0"/>
              <a:t>Instrumented alpine catchments with, </a:t>
            </a:r>
            <a:r>
              <a:rPr lang="en-CA" sz="2600" dirty="0"/>
              <a:t>remote sensing, </a:t>
            </a:r>
            <a:r>
              <a:rPr lang="en-CA" sz="2600" dirty="0" smtClean="0"/>
              <a:t>atmospheric modelling</a:t>
            </a:r>
            <a:r>
              <a:rPr lang="en-CA" sz="2600" dirty="0"/>
              <a:t>, </a:t>
            </a:r>
            <a:r>
              <a:rPr lang="en-CA" sz="2600" dirty="0" smtClean="0"/>
              <a:t>downscaling, data </a:t>
            </a:r>
            <a:r>
              <a:rPr lang="en-CA" sz="2600" dirty="0"/>
              <a:t>assimilation in order to </a:t>
            </a:r>
            <a:r>
              <a:rPr lang="en-CA" sz="2600" dirty="0" smtClean="0"/>
              <a:t>better evaluate mountain water and energy exchange.</a:t>
            </a:r>
            <a:endParaRPr lang="en-CA" sz="2600" dirty="0"/>
          </a:p>
        </p:txBody>
      </p:sp>
      <p:pic>
        <p:nvPicPr>
          <p:cNvPr id="269316" name="Picture 4" descr="IMG_1223"/>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98438" y="1636713"/>
            <a:ext cx="3173412" cy="2381250"/>
          </a:xfrm>
          <a:prstGeom prst="rect">
            <a:avLst/>
          </a:prstGeom>
          <a:noFill/>
          <a:extLst>
            <a:ext uri="{909E8E84-426E-40DD-AFC4-6F175D3DCCD1}">
              <a14:hiddenFill xmlns:a14="http://schemas.microsoft.com/office/drawing/2010/main" xmlns="">
                <a:solidFill>
                  <a:srgbClr val="FFFFFF"/>
                </a:solidFill>
              </a14:hiddenFill>
            </a:ext>
          </a:extLst>
        </p:spPr>
      </p:pic>
      <p:pic>
        <p:nvPicPr>
          <p:cNvPr id="269317" name="Picture 5"/>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611563" y="1636713"/>
            <a:ext cx="3175000"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8" name="Picture 6"/>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0" y="4652963"/>
            <a:ext cx="3055938" cy="260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9319" name="Picture 7"/>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3294063" y="4256088"/>
            <a:ext cx="3492500" cy="3105150"/>
          </a:xfrm>
          <a:prstGeom prst="rect">
            <a:avLst/>
          </a:prstGeom>
          <a:noFill/>
          <a:extLst>
            <a:ext uri="{909E8E84-426E-40DD-AFC4-6F175D3DCCD1}">
              <a14:hiddenFill xmlns:a14="http://schemas.microsoft.com/office/drawing/2010/main" xmlns="">
                <a:solidFill>
                  <a:srgbClr val="FFFFFF"/>
                </a:solidFill>
              </a14:hiddenFill>
            </a:ext>
          </a:extLst>
        </p:spPr>
      </p:pic>
      <p:sp>
        <p:nvSpPr>
          <p:cNvPr id="269320" name="Line 8"/>
          <p:cNvSpPr>
            <a:spLocks noChangeShapeType="1"/>
          </p:cNvSpPr>
          <p:nvPr/>
        </p:nvSpPr>
        <p:spPr bwMode="auto">
          <a:xfrm>
            <a:off x="2022475" y="4017963"/>
            <a:ext cx="0" cy="55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69321" name="Line 9"/>
          <p:cNvSpPr>
            <a:spLocks noChangeShapeType="1"/>
          </p:cNvSpPr>
          <p:nvPr/>
        </p:nvSpPr>
        <p:spPr bwMode="auto">
          <a:xfrm>
            <a:off x="3055938" y="5764213"/>
            <a:ext cx="238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69322" name="Line 10"/>
          <p:cNvSpPr>
            <a:spLocks noChangeShapeType="1"/>
          </p:cNvSpPr>
          <p:nvPr/>
        </p:nvSpPr>
        <p:spPr bwMode="auto">
          <a:xfrm>
            <a:off x="5278438" y="4017963"/>
            <a:ext cx="0" cy="238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
        <p:nvSpPr>
          <p:cNvPr id="269323" name="Line 11"/>
          <p:cNvSpPr>
            <a:spLocks noChangeShapeType="1"/>
          </p:cNvSpPr>
          <p:nvPr/>
        </p:nvSpPr>
        <p:spPr bwMode="auto">
          <a:xfrm>
            <a:off x="2976563" y="4017963"/>
            <a:ext cx="238125" cy="238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04031" y="306238"/>
            <a:ext cx="9072563" cy="934460"/>
          </a:xfrm>
        </p:spPr>
        <p:txBody>
          <a:bodyPr/>
          <a:lstStyle/>
          <a:p>
            <a:r>
              <a:rPr lang="en-CA" dirty="0" smtClean="0">
                <a:solidFill>
                  <a:schemeClr val="tx1"/>
                </a:solidFill>
                <a:effectLst/>
              </a:rPr>
              <a:t>Improved Snow Measurements</a:t>
            </a:r>
          </a:p>
        </p:txBody>
      </p:sp>
      <p:pic>
        <p:nvPicPr>
          <p:cNvPr id="46083" name="Picture 2" descr="C:\Users\jwp744\Pictures\BlackBerry\IMG-20120216-00276.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357022" y="1420939"/>
            <a:ext cx="4338520" cy="5783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4" descr="C:\Users\jwp744\Pictures\BlackBerry\IMG-20110926-00072_2.jpg"/>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5162820" y="1240698"/>
            <a:ext cx="4354270" cy="326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3" descr="C:\Users\jwp744\Pictures\BlackBerry\IMG-20120214-00259.jpg"/>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5178572" y="4096574"/>
            <a:ext cx="4354270" cy="3267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58217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592" y="33731"/>
            <a:ext cx="9417050" cy="1258887"/>
          </a:xfrm>
        </p:spPr>
        <p:txBody>
          <a:bodyPr/>
          <a:lstStyle/>
          <a:p>
            <a:r>
              <a:rPr lang="en-CA" dirty="0" smtClean="0"/>
              <a:t>Co-Proposers</a:t>
            </a:r>
            <a:endParaRPr lang="en-CA" dirty="0"/>
          </a:p>
        </p:txBody>
      </p:sp>
      <p:sp>
        <p:nvSpPr>
          <p:cNvPr id="4" name="Content Placeholder 3"/>
          <p:cNvSpPr>
            <a:spLocks noGrp="1"/>
          </p:cNvSpPr>
          <p:nvPr>
            <p:ph sz="half" idx="1"/>
          </p:nvPr>
        </p:nvSpPr>
        <p:spPr>
          <a:xfrm>
            <a:off x="143768" y="1305321"/>
            <a:ext cx="4848349" cy="6012086"/>
          </a:xfrm>
        </p:spPr>
        <p:txBody>
          <a:bodyPr>
            <a:noAutofit/>
          </a:bodyPr>
          <a:lstStyle/>
          <a:p>
            <a:r>
              <a:rPr lang="en-CA" sz="1600" dirty="0" err="1">
                <a:effectLst/>
              </a:rPr>
              <a:t>Lugwig</a:t>
            </a:r>
            <a:r>
              <a:rPr lang="en-CA" sz="1600" dirty="0">
                <a:effectLst/>
              </a:rPr>
              <a:t> Braun, Bavarian Academy of Sciences </a:t>
            </a:r>
            <a:r>
              <a:rPr lang="en-CA" sz="1600" dirty="0" smtClean="0">
                <a:effectLst/>
              </a:rPr>
              <a:t>&amp; </a:t>
            </a:r>
            <a:r>
              <a:rPr lang="en-CA" sz="1600" dirty="0">
                <a:effectLst/>
              </a:rPr>
              <a:t>Humanities, Germany</a:t>
            </a:r>
          </a:p>
          <a:p>
            <a:r>
              <a:rPr lang="en-CA" sz="1600" dirty="0">
                <a:effectLst/>
              </a:rPr>
              <a:t>Karsten Schulz, BOKU, Vienna, Austria</a:t>
            </a:r>
          </a:p>
          <a:p>
            <a:r>
              <a:rPr lang="en-CA" sz="1600" dirty="0">
                <a:effectLst/>
              </a:rPr>
              <a:t>Matthias Bernhardt, BOKU, Vienna, Austria</a:t>
            </a:r>
          </a:p>
          <a:p>
            <a:r>
              <a:rPr lang="en-CA" sz="1600" dirty="0">
                <a:effectLst/>
              </a:rPr>
              <a:t>Xin Li, CAREERI, Chinese Academy of Sciences, Lanzhou, China</a:t>
            </a:r>
          </a:p>
          <a:p>
            <a:r>
              <a:rPr lang="en-CA" sz="1600" dirty="0">
                <a:effectLst/>
              </a:rPr>
              <a:t>Richard Harding, Centre for Ecology </a:t>
            </a:r>
            <a:r>
              <a:rPr lang="en-CA" sz="1600" dirty="0" smtClean="0">
                <a:effectLst/>
              </a:rPr>
              <a:t>&amp; </a:t>
            </a:r>
            <a:r>
              <a:rPr lang="en-CA" sz="1600" dirty="0">
                <a:effectLst/>
              </a:rPr>
              <a:t>Hydrology, Wallingford, England</a:t>
            </a:r>
          </a:p>
          <a:p>
            <a:r>
              <a:rPr lang="en-CA" sz="1600" dirty="0" smtClean="0">
                <a:effectLst/>
              </a:rPr>
              <a:t>James </a:t>
            </a:r>
            <a:r>
              <a:rPr lang="en-CA" sz="1600" dirty="0">
                <a:effectLst/>
              </a:rPr>
              <a:t>McPhee, Dept. of Civil Engineering, University of Chile, Santiago, Chile</a:t>
            </a:r>
          </a:p>
          <a:p>
            <a:r>
              <a:rPr lang="en-CA" sz="1600" dirty="0">
                <a:effectLst/>
              </a:rPr>
              <a:t>Nick Rutter, Dept. of Geography, University of Northumbria, Newcastle, England</a:t>
            </a:r>
          </a:p>
          <a:p>
            <a:r>
              <a:rPr lang="en-CA" sz="1600" dirty="0">
                <a:effectLst/>
              </a:rPr>
              <a:t>Peter Jansson, Dept. of Physical Geography, Stockholm University, Sweden</a:t>
            </a:r>
          </a:p>
          <a:p>
            <a:r>
              <a:rPr lang="en-CA" sz="1600" dirty="0">
                <a:effectLst/>
              </a:rPr>
              <a:t>Joseph </a:t>
            </a:r>
            <a:r>
              <a:rPr lang="en-CA" sz="1600" dirty="0" err="1">
                <a:effectLst/>
              </a:rPr>
              <a:t>Shea</a:t>
            </a:r>
            <a:r>
              <a:rPr lang="en-CA" sz="1600" dirty="0">
                <a:effectLst/>
              </a:rPr>
              <a:t>, ICIMOD, Nepal</a:t>
            </a:r>
          </a:p>
          <a:p>
            <a:r>
              <a:rPr lang="en-CA" sz="1600" dirty="0">
                <a:effectLst/>
              </a:rPr>
              <a:t>Ignacio Lopez Moreno – CSIC, Institute for Pyrenean Ecology, Zaragoza, Spain</a:t>
            </a:r>
          </a:p>
          <a:p>
            <a:r>
              <a:rPr lang="en-CA" sz="1600" dirty="0" err="1">
                <a:effectLst/>
              </a:rPr>
              <a:t>Yaoming</a:t>
            </a:r>
            <a:r>
              <a:rPr lang="en-CA" sz="1600" dirty="0">
                <a:effectLst/>
              </a:rPr>
              <a:t> Ma, Institute for Tibetan Plateau, Chinese Academy of Sciences, Beijing, China</a:t>
            </a:r>
          </a:p>
          <a:p>
            <a:r>
              <a:rPr lang="en-CA" sz="1600" dirty="0">
                <a:effectLst/>
              </a:rPr>
              <a:t>Vincenzo </a:t>
            </a:r>
            <a:r>
              <a:rPr lang="en-CA" sz="1600" dirty="0" err="1">
                <a:effectLst/>
              </a:rPr>
              <a:t>Levizzani</a:t>
            </a:r>
            <a:r>
              <a:rPr lang="en-CA" sz="1600" dirty="0">
                <a:effectLst/>
              </a:rPr>
              <a:t>, Institute of Atmospheric Sciences </a:t>
            </a:r>
            <a:r>
              <a:rPr lang="en-CA" sz="1600" dirty="0" smtClean="0">
                <a:effectLst/>
              </a:rPr>
              <a:t>&amp; </a:t>
            </a:r>
            <a:r>
              <a:rPr lang="en-CA" sz="1600" dirty="0">
                <a:effectLst/>
              </a:rPr>
              <a:t>Climate, Bologna, Italy</a:t>
            </a:r>
          </a:p>
          <a:p>
            <a:endParaRPr lang="en-CA" dirty="0"/>
          </a:p>
        </p:txBody>
      </p:sp>
      <p:sp>
        <p:nvSpPr>
          <p:cNvPr id="5" name="Content Placeholder 4"/>
          <p:cNvSpPr>
            <a:spLocks noGrp="1"/>
          </p:cNvSpPr>
          <p:nvPr>
            <p:ph sz="half" idx="2"/>
          </p:nvPr>
        </p:nvSpPr>
        <p:spPr>
          <a:xfrm>
            <a:off x="5112320" y="1305321"/>
            <a:ext cx="4839983" cy="6012086"/>
          </a:xfrm>
        </p:spPr>
        <p:txBody>
          <a:bodyPr>
            <a:noAutofit/>
          </a:bodyPr>
          <a:lstStyle/>
          <a:p>
            <a:r>
              <a:rPr lang="en-CA" sz="1600" dirty="0">
                <a:effectLst/>
              </a:rPr>
              <a:t>Ulrich Strasser, Institute of Geography, University of Innsbruck, Austria</a:t>
            </a:r>
          </a:p>
          <a:p>
            <a:r>
              <a:rPr lang="en-CA" sz="1600" dirty="0" smtClean="0">
                <a:effectLst/>
              </a:rPr>
              <a:t>Georg </a:t>
            </a:r>
            <a:r>
              <a:rPr lang="en-CA" sz="1600" dirty="0">
                <a:effectLst/>
              </a:rPr>
              <a:t>Kaser, Institute of Meteorology </a:t>
            </a:r>
            <a:r>
              <a:rPr lang="en-CA" sz="1600" dirty="0" smtClean="0">
                <a:effectLst/>
              </a:rPr>
              <a:t>&amp; </a:t>
            </a:r>
            <a:r>
              <a:rPr lang="en-CA" sz="1600" dirty="0">
                <a:effectLst/>
              </a:rPr>
              <a:t>Geophysics, University of Innsbruck, Austria</a:t>
            </a:r>
          </a:p>
          <a:p>
            <a:r>
              <a:rPr lang="en-CA" sz="1600" dirty="0">
                <a:effectLst/>
              </a:rPr>
              <a:t>Anil Mishra, International Hydrological Programme, UNESCO, Paris, France</a:t>
            </a:r>
          </a:p>
          <a:p>
            <a:r>
              <a:rPr lang="en-CA" sz="1600" dirty="0">
                <a:effectLst/>
              </a:rPr>
              <a:t>Isabella </a:t>
            </a:r>
            <a:r>
              <a:rPr lang="en-CA" sz="1600" dirty="0" err="1">
                <a:effectLst/>
              </a:rPr>
              <a:t>Zin</a:t>
            </a:r>
            <a:r>
              <a:rPr lang="en-CA" sz="1600" dirty="0">
                <a:effectLst/>
              </a:rPr>
              <a:t>, LTHE, Grenoble, France</a:t>
            </a:r>
          </a:p>
          <a:p>
            <a:r>
              <a:rPr lang="en-CA" sz="1600" dirty="0">
                <a:effectLst/>
              </a:rPr>
              <a:t>Vincent Vionnet, </a:t>
            </a:r>
            <a:r>
              <a:rPr lang="en-CA" sz="1600" dirty="0" err="1">
                <a:effectLst/>
              </a:rPr>
              <a:t>Meteo</a:t>
            </a:r>
            <a:r>
              <a:rPr lang="en-CA" sz="1600" dirty="0">
                <a:effectLst/>
              </a:rPr>
              <a:t> France, Grenoble, France</a:t>
            </a:r>
          </a:p>
          <a:p>
            <a:r>
              <a:rPr lang="en-CA" sz="1600" dirty="0">
                <a:effectLst/>
              </a:rPr>
              <a:t>Martyn Clark, NCAR, Boulder, USA</a:t>
            </a:r>
          </a:p>
          <a:p>
            <a:r>
              <a:rPr lang="en-CA" sz="1600" dirty="0">
                <a:effectLst/>
              </a:rPr>
              <a:t>Roy Rasmussen, NCAR, Boulder, USA</a:t>
            </a:r>
          </a:p>
          <a:p>
            <a:r>
              <a:rPr lang="en-CA" sz="1600" dirty="0">
                <a:effectLst/>
              </a:rPr>
              <a:t>Richard Essery, School of Geosciences, University of Edinburgh, Scotland</a:t>
            </a:r>
          </a:p>
          <a:p>
            <a:r>
              <a:rPr lang="de-DE" sz="1600" dirty="0">
                <a:effectLst/>
              </a:rPr>
              <a:t>Tobias Jonas, SLF, Davos, Switzerland</a:t>
            </a:r>
            <a:endParaRPr lang="en-CA" sz="1600" dirty="0">
              <a:effectLst/>
            </a:endParaRPr>
          </a:p>
          <a:p>
            <a:r>
              <a:rPr lang="de-DE" sz="1600" dirty="0">
                <a:effectLst/>
              </a:rPr>
              <a:t>Walter Immerzeel, Universiteit Utrecht, Netherlands</a:t>
            </a:r>
            <a:endParaRPr lang="en-CA" sz="1600" dirty="0">
              <a:effectLst/>
            </a:endParaRPr>
          </a:p>
          <a:p>
            <a:r>
              <a:rPr lang="en-CA" sz="1600" dirty="0">
                <a:effectLst/>
              </a:rPr>
              <a:t>Danny Marks, USDA ARS, Boise, USA</a:t>
            </a:r>
          </a:p>
          <a:p>
            <a:r>
              <a:rPr lang="en-CA" sz="1600" dirty="0">
                <a:effectLst/>
              </a:rPr>
              <a:t>Alain Pietroniro, Water Survey of Canada, Environment </a:t>
            </a:r>
            <a:r>
              <a:rPr lang="en-CA" sz="1600" dirty="0" smtClean="0">
                <a:effectLst/>
              </a:rPr>
              <a:t>Canada</a:t>
            </a:r>
            <a:endParaRPr lang="en-CA" sz="1600" dirty="0">
              <a:effectLst/>
            </a:endParaRPr>
          </a:p>
          <a:p>
            <a:r>
              <a:rPr lang="en-CA" sz="1600" dirty="0">
                <a:effectLst/>
              </a:rPr>
              <a:t>Rick Janowicz, Yukon Environment, Canada</a:t>
            </a:r>
          </a:p>
          <a:p>
            <a:endParaRPr lang="en-CA" sz="700" dirty="0"/>
          </a:p>
        </p:txBody>
      </p:sp>
    </p:spTree>
    <p:extLst>
      <p:ext uri="{BB962C8B-B14F-4D97-AF65-F5344CB8AC3E}">
        <p14:creationId xmlns:p14="http://schemas.microsoft.com/office/powerpoint/2010/main" xmlns="" val="2686597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International Collaboration through Field &amp; Model Experiments</a:t>
            </a:r>
            <a:endParaRPr lang="en-CA" dirty="0"/>
          </a:p>
        </p:txBody>
      </p:sp>
      <p:pic>
        <p:nvPicPr>
          <p:cNvPr id="1026" name="Picture 2"/>
          <p:cNvPicPr>
            <a:picLocks noGrp="1" noChangeAspect="1" noChangeArrowheads="1"/>
          </p:cNvPicPr>
          <p:nvPr>
            <p:ph idx="1"/>
          </p:nvPr>
        </p:nvPicPr>
        <p:blipFill>
          <a:blip r:embed="rId2" cstate="screen">
            <a:extLst>
              <a:ext uri="{28A0092B-C50C-407E-A947-70E740481C1C}">
                <a14:useLocalDpi xmlns:a14="http://schemas.microsoft.com/office/drawing/2010/main" xmlns="" val="0"/>
              </a:ext>
            </a:extLst>
          </a:blip>
          <a:srcRect/>
          <a:stretch>
            <a:fillRect/>
          </a:stretch>
        </p:blipFill>
        <p:spPr bwMode="auto">
          <a:xfrm>
            <a:off x="143768" y="2339677"/>
            <a:ext cx="4517719" cy="33751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7784" y="6012085"/>
            <a:ext cx="4288353" cy="369332"/>
          </a:xfrm>
          <a:prstGeom prst="rect">
            <a:avLst/>
          </a:prstGeom>
          <a:noFill/>
        </p:spPr>
        <p:txBody>
          <a:bodyPr wrap="none" rtlCol="0">
            <a:spAutoFit/>
          </a:bodyPr>
          <a:lstStyle/>
          <a:p>
            <a:r>
              <a:rPr lang="en-CA" dirty="0" smtClean="0"/>
              <a:t>Upper </a:t>
            </a:r>
            <a:r>
              <a:rPr lang="en-CA" dirty="0" err="1" smtClean="0"/>
              <a:t>Heihe</a:t>
            </a:r>
            <a:r>
              <a:rPr lang="en-CA" dirty="0" smtClean="0"/>
              <a:t> River Basin, 4150 m China</a:t>
            </a:r>
            <a:endParaRPr lang="en-CA" dirty="0"/>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968304" y="2411685"/>
            <a:ext cx="4385939" cy="3287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023508" y="6036636"/>
            <a:ext cx="5109091" cy="369332"/>
          </a:xfrm>
          <a:prstGeom prst="rect">
            <a:avLst/>
          </a:prstGeom>
          <a:noFill/>
        </p:spPr>
        <p:txBody>
          <a:bodyPr wrap="none" rtlCol="0">
            <a:spAutoFit/>
          </a:bodyPr>
          <a:lstStyle/>
          <a:p>
            <a:r>
              <a:rPr lang="en-CA" dirty="0" err="1"/>
              <a:t>Schneefernerhaus</a:t>
            </a:r>
            <a:r>
              <a:rPr lang="en-CA" dirty="0"/>
              <a:t>, </a:t>
            </a:r>
            <a:r>
              <a:rPr lang="en-CA" dirty="0" smtClean="0"/>
              <a:t>Zugspitze, 2650 m Germany</a:t>
            </a:r>
            <a:endParaRPr lang="en-CA" dirty="0"/>
          </a:p>
        </p:txBody>
      </p:sp>
    </p:spTree>
    <p:extLst>
      <p:ext uri="{BB962C8B-B14F-4D97-AF65-F5344CB8AC3E}">
        <p14:creationId xmlns:p14="http://schemas.microsoft.com/office/powerpoint/2010/main" xmlns="" val="2914268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descr="C:\Users\jwp744\AppData\Local\Microsoft\Windows\Temporary Internet Files\Content.IE5\337N1XFR\MC910216337[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1840" y="2645806"/>
            <a:ext cx="8285014" cy="464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8" name="TextBox 2"/>
          <p:cNvSpPr txBox="1">
            <a:spLocks noChangeArrowheads="1"/>
          </p:cNvSpPr>
          <p:nvPr/>
        </p:nvSpPr>
        <p:spPr bwMode="auto">
          <a:xfrm>
            <a:off x="337537" y="236999"/>
            <a:ext cx="9577064" cy="2408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0794" tIns="50397" rIns="100794" bIns="50397" numCol="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CA" sz="2400" b="1" dirty="0">
                <a:solidFill>
                  <a:srgbClr val="FFFF00"/>
                </a:solidFill>
              </a:rPr>
              <a:t>INARCH: International Network for Alpine Research </a:t>
            </a:r>
            <a:r>
              <a:rPr lang="en-CA" sz="2400" b="1" dirty="0" smtClean="0">
                <a:solidFill>
                  <a:srgbClr val="FFFF00"/>
                </a:solidFill>
              </a:rPr>
              <a:t>Catchment </a:t>
            </a:r>
            <a:r>
              <a:rPr lang="en-CA" sz="2400" b="1" dirty="0">
                <a:solidFill>
                  <a:srgbClr val="FFFF00"/>
                </a:solidFill>
              </a:rPr>
              <a:t>Hydrology</a:t>
            </a:r>
            <a:r>
              <a:rPr lang="en-CA" dirty="0"/>
              <a:t/>
            </a:r>
            <a:br>
              <a:rPr lang="en-CA" dirty="0"/>
            </a:br>
            <a:r>
              <a:rPr lang="en-CA" u="sng" dirty="0" smtClean="0"/>
              <a:t>Canada</a:t>
            </a:r>
            <a:r>
              <a:rPr lang="en-CA" dirty="0" smtClean="0"/>
              <a:t> – Canadian Rockies &amp; Yukon; </a:t>
            </a:r>
            <a:endParaRPr lang="en-CA" dirty="0"/>
          </a:p>
          <a:p>
            <a:r>
              <a:rPr lang="en-CA" u="sng" dirty="0"/>
              <a:t>USA</a:t>
            </a:r>
            <a:r>
              <a:rPr lang="en-CA" dirty="0"/>
              <a:t> – Reynolds Creek, Idaho.</a:t>
            </a:r>
          </a:p>
          <a:p>
            <a:r>
              <a:rPr lang="en-US" u="sng" dirty="0"/>
              <a:t>Chile</a:t>
            </a:r>
            <a:r>
              <a:rPr lang="en-US" dirty="0"/>
              <a:t> - </a:t>
            </a:r>
            <a:r>
              <a:rPr lang="en-CA" dirty="0"/>
              <a:t>Upper </a:t>
            </a:r>
            <a:r>
              <a:rPr lang="en-CA" dirty="0" err="1"/>
              <a:t>Maipo</a:t>
            </a:r>
            <a:r>
              <a:rPr lang="en-CA" dirty="0"/>
              <a:t> &amp; Upper </a:t>
            </a:r>
            <a:r>
              <a:rPr lang="en-CA" dirty="0" err="1"/>
              <a:t>Diguillín</a:t>
            </a:r>
            <a:r>
              <a:rPr lang="en-CA" dirty="0"/>
              <a:t> River Basins, </a:t>
            </a:r>
            <a:r>
              <a:rPr lang="en-US" dirty="0"/>
              <a:t>Andes, </a:t>
            </a:r>
          </a:p>
          <a:p>
            <a:r>
              <a:rPr lang="en-CA" u="sng" dirty="0" smtClean="0"/>
              <a:t>Germany</a:t>
            </a:r>
            <a:r>
              <a:rPr lang="en-CA" dirty="0" smtClean="0"/>
              <a:t> </a:t>
            </a:r>
            <a:r>
              <a:rPr lang="en-CA" dirty="0"/>
              <a:t>– </a:t>
            </a:r>
            <a:r>
              <a:rPr lang="en-CA" dirty="0" err="1" smtClean="0"/>
              <a:t>Schneefernerhaus</a:t>
            </a:r>
            <a:r>
              <a:rPr lang="en-CA" dirty="0" smtClean="0"/>
              <a:t> &amp; Zugspitze</a:t>
            </a:r>
            <a:r>
              <a:rPr lang="en-CA" dirty="0"/>
              <a:t>; </a:t>
            </a:r>
          </a:p>
          <a:p>
            <a:r>
              <a:rPr lang="en-CA" u="sng" dirty="0" smtClean="0"/>
              <a:t>France</a:t>
            </a:r>
            <a:r>
              <a:rPr lang="en-CA" dirty="0" smtClean="0"/>
              <a:t> – </a:t>
            </a:r>
            <a:r>
              <a:rPr lang="fr-FR" dirty="0"/>
              <a:t>Arve </a:t>
            </a:r>
            <a:r>
              <a:rPr lang="fr-FR" dirty="0" err="1"/>
              <a:t>Catchement</a:t>
            </a:r>
            <a:r>
              <a:rPr lang="fr-FR" dirty="0"/>
              <a:t>, Col de Porte </a:t>
            </a:r>
            <a:r>
              <a:rPr lang="fr-FR" dirty="0" smtClean="0"/>
              <a:t>&amp; </a:t>
            </a:r>
            <a:r>
              <a:rPr lang="fr-FR" dirty="0"/>
              <a:t>Col du Lac </a:t>
            </a:r>
            <a:r>
              <a:rPr lang="fr-FR" dirty="0" smtClean="0"/>
              <a:t>Blanc;</a:t>
            </a:r>
            <a:endParaRPr lang="en-CA" dirty="0" smtClean="0"/>
          </a:p>
          <a:p>
            <a:r>
              <a:rPr lang="en-CA" u="sng" dirty="0" smtClean="0"/>
              <a:t>Switzerland</a:t>
            </a:r>
            <a:r>
              <a:rPr lang="en-CA" dirty="0" smtClean="0"/>
              <a:t> </a:t>
            </a:r>
            <a:r>
              <a:rPr lang="en-CA" dirty="0"/>
              <a:t>– </a:t>
            </a:r>
            <a:r>
              <a:rPr lang="en-CA" dirty="0" err="1" smtClean="0"/>
              <a:t>Dischma</a:t>
            </a:r>
            <a:r>
              <a:rPr lang="en-CA" dirty="0" smtClean="0"/>
              <a:t> &amp; </a:t>
            </a:r>
            <a:r>
              <a:rPr lang="en-CA" dirty="0" err="1" smtClean="0"/>
              <a:t>Weissfluhjoch</a:t>
            </a:r>
            <a:r>
              <a:rPr lang="en-CA" dirty="0" smtClean="0"/>
              <a:t>;</a:t>
            </a:r>
          </a:p>
          <a:p>
            <a:r>
              <a:rPr lang="en-CA" u="sng" dirty="0" smtClean="0"/>
              <a:t>Austria</a:t>
            </a:r>
            <a:r>
              <a:rPr lang="en-CA" dirty="0" smtClean="0"/>
              <a:t> - </a:t>
            </a:r>
            <a:r>
              <a:rPr lang="en-CA" dirty="0" err="1"/>
              <a:t>OpAL</a:t>
            </a:r>
            <a:r>
              <a:rPr lang="en-CA" dirty="0"/>
              <a:t> Open Air Laboratory, </a:t>
            </a:r>
            <a:r>
              <a:rPr lang="en-CA" dirty="0" err="1"/>
              <a:t>Rofental</a:t>
            </a:r>
            <a:r>
              <a:rPr lang="en-CA" dirty="0"/>
              <a:t/>
            </a:r>
            <a:br>
              <a:rPr lang="en-CA" dirty="0"/>
            </a:br>
            <a:r>
              <a:rPr lang="en-CA" u="sng" dirty="0"/>
              <a:t>Spain</a:t>
            </a:r>
            <a:r>
              <a:rPr lang="en-CA" dirty="0"/>
              <a:t> – </a:t>
            </a:r>
            <a:r>
              <a:rPr lang="en-CA" dirty="0" err="1"/>
              <a:t>Izas</a:t>
            </a:r>
            <a:r>
              <a:rPr lang="en-CA" dirty="0"/>
              <a:t>, Pyrenees; </a:t>
            </a:r>
            <a:endParaRPr lang="en-CA" dirty="0" smtClean="0"/>
          </a:p>
          <a:p>
            <a:r>
              <a:rPr lang="en-US" u="sng" dirty="0" smtClean="0"/>
              <a:t>China</a:t>
            </a:r>
            <a:r>
              <a:rPr lang="en-US" dirty="0" smtClean="0"/>
              <a:t> – Upper </a:t>
            </a:r>
            <a:r>
              <a:rPr lang="en-US" dirty="0" err="1" smtClean="0"/>
              <a:t>Heihe</a:t>
            </a:r>
            <a:r>
              <a:rPr lang="en-US" dirty="0" smtClean="0"/>
              <a:t> River, Tibetan Plateau, </a:t>
            </a:r>
          </a:p>
          <a:p>
            <a:r>
              <a:rPr lang="en-US" u="sng" dirty="0" smtClean="0"/>
              <a:t>Nepal</a:t>
            </a:r>
            <a:r>
              <a:rPr lang="en-US" dirty="0" smtClean="0"/>
              <a:t> – </a:t>
            </a:r>
            <a:r>
              <a:rPr lang="en-US" dirty="0" err="1" smtClean="0"/>
              <a:t>Langtang</a:t>
            </a:r>
            <a:r>
              <a:rPr lang="en-US" dirty="0" smtClean="0"/>
              <a:t> Catchment, Himalayas</a:t>
            </a:r>
            <a:endParaRPr lang="en-CA" dirty="0"/>
          </a:p>
        </p:txBody>
      </p:sp>
      <p:sp>
        <p:nvSpPr>
          <p:cNvPr id="4" name="5-Point Star 3"/>
          <p:cNvSpPr/>
          <p:nvPr/>
        </p:nvSpPr>
        <p:spPr bwMode="auto">
          <a:xfrm>
            <a:off x="4185386" y="3891915"/>
            <a:ext cx="467278"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6" name="5-Point Star 5"/>
          <p:cNvSpPr/>
          <p:nvPr/>
        </p:nvSpPr>
        <p:spPr bwMode="auto">
          <a:xfrm>
            <a:off x="1468342" y="3828836"/>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7" name="5-Point Star 6"/>
          <p:cNvSpPr/>
          <p:nvPr/>
        </p:nvSpPr>
        <p:spPr bwMode="auto">
          <a:xfrm>
            <a:off x="1547096" y="3501600"/>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pic>
        <p:nvPicPr>
          <p:cNvPr id="471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46495" y="3965330"/>
            <a:ext cx="511032" cy="55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5-Point Star 8"/>
          <p:cNvSpPr/>
          <p:nvPr/>
        </p:nvSpPr>
        <p:spPr bwMode="auto">
          <a:xfrm>
            <a:off x="4329716" y="3936364"/>
            <a:ext cx="467278"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pic>
        <p:nvPicPr>
          <p:cNvPr id="4711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2826" y="3065869"/>
            <a:ext cx="511032" cy="55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5-Point Star 11"/>
          <p:cNvSpPr/>
          <p:nvPr/>
        </p:nvSpPr>
        <p:spPr bwMode="auto">
          <a:xfrm>
            <a:off x="6282600" y="4240066"/>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13" name="5-Point Star 12"/>
          <p:cNvSpPr/>
          <p:nvPr/>
        </p:nvSpPr>
        <p:spPr bwMode="auto">
          <a:xfrm>
            <a:off x="1937371" y="5624464"/>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14" name="5-Point Star 13"/>
          <p:cNvSpPr/>
          <p:nvPr/>
        </p:nvSpPr>
        <p:spPr bwMode="auto">
          <a:xfrm>
            <a:off x="6070945" y="4313980"/>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15" name="5-Point Star 14"/>
          <p:cNvSpPr/>
          <p:nvPr/>
        </p:nvSpPr>
        <p:spPr bwMode="auto">
          <a:xfrm>
            <a:off x="6412140" y="3843826"/>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18" name="5-Point Star 17"/>
          <p:cNvSpPr/>
          <p:nvPr/>
        </p:nvSpPr>
        <p:spPr bwMode="auto">
          <a:xfrm>
            <a:off x="1781610" y="6062807"/>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21" name="5-Point Star 20"/>
          <p:cNvSpPr/>
          <p:nvPr/>
        </p:nvSpPr>
        <p:spPr bwMode="auto">
          <a:xfrm>
            <a:off x="4158221" y="3980813"/>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22" name="5-Point Star 21"/>
          <p:cNvSpPr/>
          <p:nvPr/>
        </p:nvSpPr>
        <p:spPr bwMode="auto">
          <a:xfrm>
            <a:off x="4657040" y="3365107"/>
            <a:ext cx="469029" cy="503978"/>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lIns="100794" tIns="50397" rIns="100794" bIns="50397"/>
          <a:lstStyle/>
          <a:p>
            <a:pPr eaLnBrk="0" hangingPunct="0">
              <a:defRPr/>
            </a:pPr>
            <a:endParaRPr lang="en-CA">
              <a:latin typeface="Arial" pitchFamily="34" charset="0"/>
              <a:cs typeface="Arial" pitchFamily="34" charset="0"/>
            </a:endParaRPr>
          </a:p>
        </p:txBody>
      </p:sp>
      <p:sp>
        <p:nvSpPr>
          <p:cNvPr id="5" name="TextBox 4"/>
          <p:cNvSpPr txBox="1"/>
          <p:nvPr/>
        </p:nvSpPr>
        <p:spPr>
          <a:xfrm>
            <a:off x="180535" y="6754895"/>
            <a:ext cx="6571094" cy="646331"/>
          </a:xfrm>
          <a:prstGeom prst="rect">
            <a:avLst/>
          </a:prstGeom>
          <a:noFill/>
        </p:spPr>
        <p:txBody>
          <a:bodyPr wrap="none" rtlCol="0">
            <a:spAutoFit/>
          </a:bodyPr>
          <a:lstStyle/>
          <a:p>
            <a:r>
              <a:rPr lang="en-CA" dirty="0"/>
              <a:t>Integrated Alpine Observing and Predicting Systems (IAOPS), </a:t>
            </a:r>
            <a:r>
              <a:rPr lang="en-CA" dirty="0" smtClean="0"/>
              <a:t/>
            </a:r>
            <a:br>
              <a:rPr lang="en-CA" dirty="0" smtClean="0"/>
            </a:br>
            <a:r>
              <a:rPr lang="en-CA" dirty="0" smtClean="0"/>
              <a:t>initial </a:t>
            </a:r>
            <a:r>
              <a:rPr lang="en-CA" dirty="0"/>
              <a:t>sites to be </a:t>
            </a:r>
            <a:r>
              <a:rPr lang="en-CA" dirty="0" smtClean="0"/>
              <a:t>considered</a:t>
            </a:r>
            <a:endParaRPr lang="en-CA" dirty="0"/>
          </a:p>
        </p:txBody>
      </p:sp>
    </p:spTree>
    <p:extLst>
      <p:ext uri="{BB962C8B-B14F-4D97-AF65-F5344CB8AC3E}">
        <p14:creationId xmlns:p14="http://schemas.microsoft.com/office/powerpoint/2010/main" xmlns="" val="2430756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Linkages</a:t>
            </a:r>
            <a:endParaRPr lang="en-CA" dirty="0"/>
          </a:p>
        </p:txBody>
      </p:sp>
      <p:sp>
        <p:nvSpPr>
          <p:cNvPr id="4" name="Content Placeholder 3"/>
          <p:cNvSpPr>
            <a:spLocks noGrp="1"/>
          </p:cNvSpPr>
          <p:nvPr>
            <p:ph idx="1"/>
          </p:nvPr>
        </p:nvSpPr>
        <p:spPr/>
        <p:txBody>
          <a:bodyPr>
            <a:normAutofit fontScale="92500" lnSpcReduction="20000"/>
          </a:bodyPr>
          <a:lstStyle/>
          <a:p>
            <a:r>
              <a:rPr lang="en-CA" dirty="0" smtClean="0"/>
              <a:t>UNESCO-International Hydrological Programme </a:t>
            </a:r>
            <a:r>
              <a:rPr lang="en-CA" dirty="0" smtClean="0">
                <a:effectLst/>
              </a:rPr>
              <a:t>efforts </a:t>
            </a:r>
            <a:r>
              <a:rPr lang="en-CA" dirty="0">
                <a:effectLst/>
              </a:rPr>
              <a:t>on climate change impacts on snow, glacier and water resources within the framework of IHP-VIII (2014-2021) </a:t>
            </a:r>
            <a:r>
              <a:rPr lang="en-CA" b="1" i="1" dirty="0">
                <a:effectLst/>
              </a:rPr>
              <a:t>‘Water Security: Responses to Local Regional and Global Challenges’.</a:t>
            </a:r>
            <a:endParaRPr lang="en-CA" dirty="0" smtClean="0"/>
          </a:p>
          <a:p>
            <a:r>
              <a:rPr lang="en-CA" dirty="0" smtClean="0"/>
              <a:t>International Commission for Snow and Ice Hydrology (IAHS-IUGG-ICSU)</a:t>
            </a:r>
          </a:p>
          <a:p>
            <a:r>
              <a:rPr lang="en-CA" dirty="0" smtClean="0"/>
              <a:t>GHP Proposed Crosscut Projects</a:t>
            </a:r>
          </a:p>
          <a:p>
            <a:pPr lvl="1"/>
            <a:r>
              <a:rPr lang="en-CA" dirty="0" smtClean="0"/>
              <a:t>Precipitation phase</a:t>
            </a:r>
          </a:p>
          <a:p>
            <a:pPr lvl="1"/>
            <a:r>
              <a:rPr lang="en-CA" dirty="0" smtClean="0"/>
              <a:t>Mountain precipitation</a:t>
            </a:r>
            <a:endParaRPr lang="en-CA" dirty="0"/>
          </a:p>
        </p:txBody>
      </p:sp>
    </p:spTree>
    <p:extLst>
      <p:ext uri="{BB962C8B-B14F-4D97-AF65-F5344CB8AC3E}">
        <p14:creationId xmlns:p14="http://schemas.microsoft.com/office/powerpoint/2010/main" xmlns="" val="1267503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Next Steps</a:t>
            </a:r>
            <a:endParaRPr lang="en-CA" dirty="0"/>
          </a:p>
        </p:txBody>
      </p:sp>
      <p:sp>
        <p:nvSpPr>
          <p:cNvPr id="3" name="Content Placeholder 2"/>
          <p:cNvSpPr>
            <a:spLocks noGrp="1"/>
          </p:cNvSpPr>
          <p:nvPr>
            <p:ph idx="1"/>
          </p:nvPr>
        </p:nvSpPr>
        <p:spPr>
          <a:xfrm>
            <a:off x="359792" y="1475581"/>
            <a:ext cx="9417050" cy="5616624"/>
          </a:xfrm>
        </p:spPr>
        <p:txBody>
          <a:bodyPr>
            <a:normAutofit fontScale="62500" lnSpcReduction="20000"/>
          </a:bodyPr>
          <a:lstStyle/>
          <a:p>
            <a:r>
              <a:rPr lang="en-CA" dirty="0" smtClean="0"/>
              <a:t>AGU Dec 2014 Sessions on snow hydrology and </a:t>
            </a:r>
            <a:r>
              <a:rPr lang="en-CA" dirty="0" err="1" smtClean="0"/>
              <a:t>glacio</a:t>
            </a:r>
            <a:r>
              <a:rPr lang="en-CA" dirty="0" smtClean="0"/>
              <a:t>-hydrology.</a:t>
            </a:r>
            <a:br>
              <a:rPr lang="en-CA" dirty="0" smtClean="0"/>
            </a:br>
            <a:endParaRPr lang="en-CA" dirty="0" smtClean="0"/>
          </a:p>
          <a:p>
            <a:r>
              <a:rPr lang="en-CA" dirty="0" smtClean="0">
                <a:effectLst/>
              </a:rPr>
              <a:t>Initialisation </a:t>
            </a:r>
            <a:r>
              <a:rPr lang="en-CA" dirty="0">
                <a:effectLst/>
              </a:rPr>
              <a:t>of workshops to promote scientific integration </a:t>
            </a:r>
          </a:p>
          <a:p>
            <a:r>
              <a:rPr lang="en-CA" dirty="0" smtClean="0">
                <a:effectLst/>
              </a:rPr>
              <a:t>Joint </a:t>
            </a:r>
            <a:r>
              <a:rPr lang="en-CA" dirty="0">
                <a:effectLst/>
              </a:rPr>
              <a:t>field and modelling experiments through scientific exchanges, resulting in multi-authored papers</a:t>
            </a:r>
          </a:p>
          <a:p>
            <a:r>
              <a:rPr lang="en-CA" dirty="0" smtClean="0">
                <a:effectLst/>
              </a:rPr>
              <a:t>Joint </a:t>
            </a:r>
            <a:r>
              <a:rPr lang="en-CA" dirty="0">
                <a:effectLst/>
              </a:rPr>
              <a:t>development of an open-access Alpine Hydrological Modelling Toolbox.</a:t>
            </a:r>
          </a:p>
          <a:p>
            <a:r>
              <a:rPr lang="en-CA" dirty="0" smtClean="0">
                <a:effectLst/>
              </a:rPr>
              <a:t>Joint </a:t>
            </a:r>
            <a:r>
              <a:rPr lang="en-CA" dirty="0">
                <a:effectLst/>
              </a:rPr>
              <a:t>development of an open-access Alpine Downscaling Toolbox.</a:t>
            </a:r>
          </a:p>
          <a:p>
            <a:r>
              <a:rPr lang="en-CA" dirty="0" smtClean="0">
                <a:effectLst/>
              </a:rPr>
              <a:t>Promote </a:t>
            </a:r>
            <a:r>
              <a:rPr lang="en-CA" dirty="0">
                <a:effectLst/>
              </a:rPr>
              <a:t>the development of other catchments so that they can match the data availability requirements into the INACH initiative through scientific exchanges.</a:t>
            </a:r>
          </a:p>
          <a:p>
            <a:r>
              <a:rPr lang="en-CA" dirty="0" smtClean="0">
                <a:effectLst/>
              </a:rPr>
              <a:t>Snow </a:t>
            </a:r>
            <a:r>
              <a:rPr lang="en-CA" dirty="0">
                <a:effectLst/>
              </a:rPr>
              <a:t>hydrology model climate change sensitivity experiments with the Toolbox: Spain, USA, Germany, Canada (so far)</a:t>
            </a:r>
          </a:p>
          <a:p>
            <a:r>
              <a:rPr lang="en-CA" dirty="0" smtClean="0">
                <a:effectLst/>
              </a:rPr>
              <a:t>Model </a:t>
            </a:r>
            <a:r>
              <a:rPr lang="en-CA" dirty="0">
                <a:effectLst/>
              </a:rPr>
              <a:t>snow process evaluation and algorithm intercomparison exercises using archived datasets to evaluate the prevalence and operation of various snow accumulation, redistribution and ablation processes in differing global alpine environments.  </a:t>
            </a:r>
          </a:p>
          <a:p>
            <a:endParaRPr lang="en-CA" dirty="0"/>
          </a:p>
        </p:txBody>
      </p:sp>
    </p:spTree>
    <p:extLst>
      <p:ext uri="{BB962C8B-B14F-4D97-AF65-F5344CB8AC3E}">
        <p14:creationId xmlns:p14="http://schemas.microsoft.com/office/powerpoint/2010/main" xmlns="" val="774205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Funding Needs</a:t>
            </a:r>
            <a:endParaRPr lang="en-CA" dirty="0"/>
          </a:p>
        </p:txBody>
      </p:sp>
      <p:sp>
        <p:nvSpPr>
          <p:cNvPr id="3" name="Content Placeholder 2"/>
          <p:cNvSpPr>
            <a:spLocks noGrp="1"/>
          </p:cNvSpPr>
          <p:nvPr>
            <p:ph idx="1"/>
          </p:nvPr>
        </p:nvSpPr>
        <p:spPr>
          <a:xfrm>
            <a:off x="331788" y="1341940"/>
            <a:ext cx="9417050" cy="3780705"/>
          </a:xfrm>
        </p:spPr>
        <p:txBody>
          <a:bodyPr>
            <a:normAutofit fontScale="55000" lnSpcReduction="20000"/>
          </a:bodyPr>
          <a:lstStyle/>
          <a:p>
            <a:pPr marL="0" indent="0">
              <a:buNone/>
            </a:pPr>
            <a:r>
              <a:rPr lang="en-CA" dirty="0">
                <a:effectLst/>
              </a:rPr>
              <a:t>Collaborators in INARCH are expected to have their primary scientific research </a:t>
            </a:r>
            <a:r>
              <a:rPr lang="en-CA" dirty="0" smtClean="0">
                <a:effectLst/>
              </a:rPr>
              <a:t>funded to contribute </a:t>
            </a:r>
            <a:r>
              <a:rPr lang="en-CA" dirty="0">
                <a:effectLst/>
              </a:rPr>
              <a:t>to this project </a:t>
            </a:r>
            <a:r>
              <a:rPr lang="en-CA" dirty="0" smtClean="0">
                <a:effectLst/>
              </a:rPr>
              <a:t>and operate </a:t>
            </a:r>
            <a:r>
              <a:rPr lang="en-CA" dirty="0">
                <a:effectLst/>
              </a:rPr>
              <a:t>Integrated Alpine Observing and Predicting </a:t>
            </a:r>
            <a:r>
              <a:rPr lang="en-CA" dirty="0" smtClean="0">
                <a:effectLst/>
              </a:rPr>
              <a:t>Systems (where applicable).  </a:t>
            </a:r>
          </a:p>
          <a:p>
            <a:pPr marL="0" indent="0">
              <a:buNone/>
            </a:pPr>
            <a:r>
              <a:rPr lang="en-CA" dirty="0" smtClean="0">
                <a:effectLst/>
              </a:rPr>
              <a:t/>
            </a:r>
            <a:br>
              <a:rPr lang="en-CA" dirty="0" smtClean="0">
                <a:effectLst/>
              </a:rPr>
            </a:br>
            <a:r>
              <a:rPr lang="en-CA" dirty="0" smtClean="0">
                <a:effectLst/>
              </a:rPr>
              <a:t>Core </a:t>
            </a:r>
            <a:r>
              <a:rPr lang="en-CA" dirty="0">
                <a:effectLst/>
              </a:rPr>
              <a:t>funding to the project is needed to facilitate collaboration and central project operation through:</a:t>
            </a:r>
          </a:p>
          <a:p>
            <a:pPr lvl="0"/>
            <a:r>
              <a:rPr lang="en-CA" dirty="0">
                <a:effectLst/>
              </a:rPr>
              <a:t>Travel funding support for workshops, scientific exchanges, joint field and modelling experiments,</a:t>
            </a:r>
          </a:p>
          <a:p>
            <a:pPr lvl="0"/>
            <a:r>
              <a:rPr lang="en-CA" dirty="0">
                <a:effectLst/>
              </a:rPr>
              <a:t>User support for and central modelling development of Modelling and Downscaling Toolboxes</a:t>
            </a:r>
          </a:p>
          <a:p>
            <a:pPr lvl="0"/>
            <a:r>
              <a:rPr lang="en-CA" dirty="0">
                <a:effectLst/>
              </a:rPr>
              <a:t>Data management of the data repository and model outputs for intercomparison experiments</a:t>
            </a:r>
          </a:p>
          <a:p>
            <a:pPr lvl="0"/>
            <a:r>
              <a:rPr lang="en-CA" dirty="0">
                <a:effectLst/>
              </a:rPr>
              <a:t>Outreach and training activities.</a:t>
            </a:r>
          </a:p>
          <a:p>
            <a:endParaRPr lang="en-CA" dirty="0" smtClean="0">
              <a:effectLst/>
            </a:endParaRPr>
          </a:p>
          <a:p>
            <a:endParaRPr lang="en-CA" dirty="0"/>
          </a:p>
        </p:txBody>
      </p:sp>
      <p:pic>
        <p:nvPicPr>
          <p:cNvPr id="4" name="Picture 5" descr="DSCF002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16376" y="4577771"/>
            <a:ext cx="3826621" cy="286996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DSCF007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23889" y="4913371"/>
            <a:ext cx="3384376" cy="25378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005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88" y="0"/>
            <a:ext cx="9417050" cy="1258887"/>
          </a:xfrm>
        </p:spPr>
        <p:txBody>
          <a:bodyPr/>
          <a:lstStyle/>
          <a:p>
            <a:r>
              <a:rPr lang="en-CA" dirty="0" smtClean="0"/>
              <a:t>Urgency</a:t>
            </a:r>
            <a:endParaRPr lang="en-CA" dirty="0"/>
          </a:p>
        </p:txBody>
      </p:sp>
      <p:sp>
        <p:nvSpPr>
          <p:cNvPr id="3" name="Content Placeholder 2"/>
          <p:cNvSpPr>
            <a:spLocks noGrp="1"/>
          </p:cNvSpPr>
          <p:nvPr>
            <p:ph idx="1"/>
          </p:nvPr>
        </p:nvSpPr>
        <p:spPr>
          <a:xfrm>
            <a:off x="331788" y="1115541"/>
            <a:ext cx="9417050" cy="4032448"/>
          </a:xfrm>
        </p:spPr>
        <p:txBody>
          <a:bodyPr>
            <a:normAutofit fontScale="70000" lnSpcReduction="20000"/>
          </a:bodyPr>
          <a:lstStyle/>
          <a:p>
            <a:r>
              <a:rPr lang="en-US" dirty="0">
                <a:effectLst/>
              </a:rPr>
              <a:t>to IPCC (2014) WG  II report – “</a:t>
            </a:r>
            <a:r>
              <a:rPr lang="en-US" b="1" i="1" dirty="0">
                <a:effectLst/>
              </a:rPr>
              <a:t>In many regions, changing precipitation or melting snow and ice are altering hydrological systems, affecting water resources in terms of quantity and quality</a:t>
            </a:r>
            <a:r>
              <a:rPr lang="en-US" b="1" i="1" dirty="0" smtClean="0">
                <a:effectLst/>
              </a:rPr>
              <a:t>”</a:t>
            </a:r>
          </a:p>
          <a:p>
            <a:r>
              <a:rPr lang="en-US" dirty="0" smtClean="0">
                <a:effectLst/>
              </a:rPr>
              <a:t>Alpine catchments receive and produce a disproportionately large fraction of global precipitation and runoff including contributions to floods and water supply for vast downstream areas.</a:t>
            </a:r>
          </a:p>
          <a:p>
            <a:r>
              <a:rPr lang="en-US" dirty="0" smtClean="0">
                <a:effectLst/>
              </a:rPr>
              <a:t>Snowfall </a:t>
            </a:r>
            <a:r>
              <a:rPr lang="en-US" i="1" dirty="0" smtClean="0">
                <a:effectLst/>
              </a:rPr>
              <a:t>does not equal accumulation on the ground!</a:t>
            </a:r>
            <a:endParaRPr lang="en-US" dirty="0" smtClean="0">
              <a:effectLst/>
            </a:endParaRPr>
          </a:p>
          <a:p>
            <a:r>
              <a:rPr lang="en-US" dirty="0" smtClean="0">
                <a:effectLst/>
              </a:rPr>
              <a:t>Snow, ice, and phase change domination of alpine hydrology means that it is especially sensitive to temperature change.</a:t>
            </a:r>
          </a:p>
          <a:p>
            <a:endParaRPr lang="en-CA" dirty="0">
              <a:effectLst/>
            </a:endParaRPr>
          </a:p>
          <a:p>
            <a:endParaRPr lang="en-CA" dirty="0"/>
          </a:p>
        </p:txBody>
      </p:sp>
      <p:pic>
        <p:nvPicPr>
          <p:cNvPr id="4" name="Picture 3"/>
          <p:cNvPicPr>
            <a:picLocks noChangeAspect="1"/>
          </p:cNvPicPr>
          <p:nvPr/>
        </p:nvPicPr>
        <p:blipFill>
          <a:blip r:embed="rId2" cstate="print"/>
          <a:stretch>
            <a:fillRect/>
          </a:stretch>
        </p:blipFill>
        <p:spPr>
          <a:xfrm>
            <a:off x="5400352" y="4787949"/>
            <a:ext cx="3528392" cy="264760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878929" y="4843266"/>
            <a:ext cx="3456384" cy="2592288"/>
          </a:xfrm>
          <a:prstGeom prst="rect">
            <a:avLst/>
          </a:prstGeom>
        </p:spPr>
      </p:pic>
    </p:spTree>
    <p:extLst>
      <p:ext uri="{BB962C8B-B14F-4D97-AF65-F5344CB8AC3E}">
        <p14:creationId xmlns:p14="http://schemas.microsoft.com/office/powerpoint/2010/main" xmlns="" val="472705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819" y="22845"/>
            <a:ext cx="9417050" cy="935136"/>
          </a:xfrm>
        </p:spPr>
        <p:txBody>
          <a:bodyPr/>
          <a:lstStyle/>
          <a:p>
            <a:r>
              <a:rPr lang="en-CA" dirty="0" smtClean="0"/>
              <a:t>Significance</a:t>
            </a:r>
            <a:endParaRPr lang="en-CA" dirty="0"/>
          </a:p>
        </p:txBody>
      </p:sp>
      <p:sp>
        <p:nvSpPr>
          <p:cNvPr id="3" name="Content Placeholder 2"/>
          <p:cNvSpPr>
            <a:spLocks noGrp="1"/>
          </p:cNvSpPr>
          <p:nvPr>
            <p:ph idx="1"/>
          </p:nvPr>
        </p:nvSpPr>
        <p:spPr>
          <a:xfrm>
            <a:off x="331788" y="957981"/>
            <a:ext cx="9417050" cy="3613944"/>
          </a:xfrm>
        </p:spPr>
        <p:txBody>
          <a:bodyPr>
            <a:normAutofit fontScale="70000" lnSpcReduction="20000"/>
          </a:bodyPr>
          <a:lstStyle/>
          <a:p>
            <a:r>
              <a:rPr lang="en-CA" dirty="0">
                <a:effectLst/>
              </a:rPr>
              <a:t>Understanding the sensitivity of </a:t>
            </a:r>
            <a:r>
              <a:rPr lang="en-CA" dirty="0" smtClean="0">
                <a:effectLst/>
              </a:rPr>
              <a:t>alpine hydrological </a:t>
            </a:r>
            <a:r>
              <a:rPr lang="en-CA" dirty="0">
                <a:effectLst/>
              </a:rPr>
              <a:t>processes to </a:t>
            </a:r>
            <a:r>
              <a:rPr lang="en-CA" dirty="0" smtClean="0">
                <a:effectLst/>
              </a:rPr>
              <a:t>changing high elevation climate is </a:t>
            </a:r>
            <a:r>
              <a:rPr lang="en-CA" dirty="0">
                <a:effectLst/>
              </a:rPr>
              <a:t>of </a:t>
            </a:r>
            <a:r>
              <a:rPr lang="en-CA" dirty="0" smtClean="0">
                <a:effectLst/>
              </a:rPr>
              <a:t>disproportionate </a:t>
            </a:r>
            <a:r>
              <a:rPr lang="en-CA" dirty="0">
                <a:effectLst/>
              </a:rPr>
              <a:t>importance to </a:t>
            </a:r>
            <a:r>
              <a:rPr lang="en-CA" dirty="0" smtClean="0">
                <a:effectLst/>
              </a:rPr>
              <a:t>global water </a:t>
            </a:r>
            <a:r>
              <a:rPr lang="en-CA" dirty="0">
                <a:effectLst/>
              </a:rPr>
              <a:t>and energy </a:t>
            </a:r>
            <a:r>
              <a:rPr lang="en-CA" dirty="0" smtClean="0">
                <a:effectLst/>
              </a:rPr>
              <a:t>exchange </a:t>
            </a:r>
            <a:r>
              <a:rPr lang="en-CA" dirty="0">
                <a:effectLst/>
              </a:rPr>
              <a:t>and downstream water resources. </a:t>
            </a:r>
            <a:endParaRPr lang="en-CA" dirty="0" smtClean="0">
              <a:effectLst/>
            </a:endParaRPr>
          </a:p>
          <a:p>
            <a:r>
              <a:rPr lang="en-CA" dirty="0" smtClean="0">
                <a:effectLst/>
              </a:rPr>
              <a:t>Ongoing </a:t>
            </a:r>
            <a:r>
              <a:rPr lang="en-CA" dirty="0">
                <a:effectLst/>
              </a:rPr>
              <a:t>change in climate has already resulted in shorter seasonal </a:t>
            </a:r>
            <a:r>
              <a:rPr lang="en-CA" dirty="0" err="1">
                <a:effectLst/>
              </a:rPr>
              <a:t>snowcover</a:t>
            </a:r>
            <a:r>
              <a:rPr lang="en-CA" dirty="0">
                <a:effectLst/>
              </a:rPr>
              <a:t> duration, earlier </a:t>
            </a:r>
            <a:r>
              <a:rPr lang="en-CA" dirty="0" smtClean="0">
                <a:effectLst/>
              </a:rPr>
              <a:t>spring </a:t>
            </a:r>
            <a:r>
              <a:rPr lang="en-CA" dirty="0">
                <a:effectLst/>
              </a:rPr>
              <a:t>hydrographs, greater rainfall fraction of total precipitation, glacier </a:t>
            </a:r>
            <a:r>
              <a:rPr lang="en-CA" dirty="0" smtClean="0">
                <a:effectLst/>
              </a:rPr>
              <a:t>volume decline, ground thaw </a:t>
            </a:r>
            <a:r>
              <a:rPr lang="en-CA" dirty="0">
                <a:effectLst/>
              </a:rPr>
              <a:t>and </a:t>
            </a:r>
            <a:r>
              <a:rPr lang="en-CA" dirty="0" smtClean="0">
                <a:effectLst/>
              </a:rPr>
              <a:t>woody vegetation </a:t>
            </a:r>
            <a:r>
              <a:rPr lang="en-CA" dirty="0">
                <a:effectLst/>
              </a:rPr>
              <a:t>increase in many alpine catchments. </a:t>
            </a:r>
            <a:endParaRPr lang="en-CA" dirty="0" smtClean="0">
              <a:effectLst/>
            </a:endParaRPr>
          </a:p>
          <a:p>
            <a:r>
              <a:rPr lang="en-CA" dirty="0" smtClean="0">
                <a:effectLst/>
              </a:rPr>
              <a:t>Some </a:t>
            </a:r>
            <a:r>
              <a:rPr lang="en-CA" dirty="0">
                <a:effectLst/>
              </a:rPr>
              <a:t>alpine catchments are </a:t>
            </a:r>
            <a:r>
              <a:rPr lang="en-CA" dirty="0" smtClean="0">
                <a:effectLst/>
              </a:rPr>
              <a:t>contributing to </a:t>
            </a:r>
            <a:r>
              <a:rPr lang="en-CA" dirty="0">
                <a:effectLst/>
              </a:rPr>
              <a:t>higher frequency of floods </a:t>
            </a:r>
            <a:r>
              <a:rPr lang="en-CA" dirty="0" smtClean="0">
                <a:effectLst/>
              </a:rPr>
              <a:t>and/or droughts.</a:t>
            </a:r>
            <a:endParaRPr lang="en-CA"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5040313" y="4425521"/>
            <a:ext cx="4113424" cy="308506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03808" y="4571925"/>
            <a:ext cx="3918219" cy="2938664"/>
          </a:xfrm>
          <a:prstGeom prst="rect">
            <a:avLst/>
          </a:prstGeom>
        </p:spPr>
      </p:pic>
    </p:spTree>
    <p:extLst>
      <p:ext uri="{BB962C8B-B14F-4D97-AF65-F5344CB8AC3E}">
        <p14:creationId xmlns:p14="http://schemas.microsoft.com/office/powerpoint/2010/main" xmlns="" val="4281119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Alpine Regions are Data Scarce</a:t>
            </a:r>
            <a:endParaRPr lang="en-CA" dirty="0"/>
          </a:p>
        </p:txBody>
      </p:sp>
      <p:sp>
        <p:nvSpPr>
          <p:cNvPr id="5" name="Content Placeholder 4"/>
          <p:cNvSpPr>
            <a:spLocks noGrp="1"/>
          </p:cNvSpPr>
          <p:nvPr>
            <p:ph idx="1"/>
          </p:nvPr>
        </p:nvSpPr>
        <p:spPr>
          <a:xfrm>
            <a:off x="271690" y="6293906"/>
            <a:ext cx="9605068" cy="1166216"/>
          </a:xfrm>
        </p:spPr>
        <p:txBody>
          <a:bodyPr>
            <a:noAutofit/>
          </a:bodyPr>
          <a:lstStyle/>
          <a:p>
            <a:pPr marL="0" indent="0">
              <a:buNone/>
            </a:pPr>
            <a:r>
              <a:rPr lang="en-GB" sz="1200" dirty="0">
                <a:solidFill>
                  <a:srgbClr val="00B0F0"/>
                </a:solidFill>
                <a:effectLst/>
              </a:rPr>
              <a:t>Left Side:</a:t>
            </a:r>
            <a:r>
              <a:rPr lang="en-GB" sz="1200" dirty="0">
                <a:effectLst/>
              </a:rPr>
              <a:t> Altitudinal distribution of global runoff stations represented in the GRDC archive and global precipitation station network represented in the GPCC archive compared to global hypsography of the land surface area (without Greenland and Antarctica). The inset shows a magnification for altitudes above 1500ma.s.l. (</a:t>
            </a:r>
            <a:r>
              <a:rPr lang="en-GB" sz="1200" dirty="0" err="1">
                <a:effectLst/>
              </a:rPr>
              <a:t>Viviroli</a:t>
            </a:r>
            <a:r>
              <a:rPr lang="en-GB" sz="1200" dirty="0">
                <a:effectLst/>
              </a:rPr>
              <a:t> et al. 2011).  </a:t>
            </a:r>
            <a:r>
              <a:rPr lang="en-GB" sz="1200" dirty="0" smtClean="0">
                <a:effectLst/>
              </a:rPr>
              <a:t/>
            </a:r>
            <a:br>
              <a:rPr lang="en-GB" sz="1200" dirty="0" smtClean="0">
                <a:effectLst/>
              </a:rPr>
            </a:br>
            <a:r>
              <a:rPr lang="en-GB" sz="1200" dirty="0" smtClean="0">
                <a:solidFill>
                  <a:srgbClr val="00B0F0"/>
                </a:solidFill>
                <a:effectLst/>
              </a:rPr>
              <a:t>Right </a:t>
            </a:r>
            <a:r>
              <a:rPr lang="en-GB" sz="1200" dirty="0">
                <a:solidFill>
                  <a:srgbClr val="00B0F0"/>
                </a:solidFill>
                <a:effectLst/>
              </a:rPr>
              <a:t>Side</a:t>
            </a:r>
            <a:r>
              <a:rPr lang="en-GB" sz="1200" dirty="0">
                <a:effectLst/>
              </a:rPr>
              <a:t>: Hypsometric curve of cumulative frequency (or percentage above this elevation) for terrain area, volume of precipitation, number of weather stations and number of hydrometric stations as a function of elevation in the Canadian Rocky Mountain National Parks (UNESCO World Heritage Site) and a 50 km buffer zone around them (Pomeroy, Sinclair – in preparation).</a:t>
            </a:r>
            <a:endParaRPr lang="en-CA" sz="1200" dirty="0">
              <a:effectLst/>
            </a:endParaRPr>
          </a:p>
        </p:txBody>
      </p:sp>
      <p:pic>
        <p:nvPicPr>
          <p:cNvPr id="6" name="Grafik 12"/>
          <p:cNvPicPr/>
          <p:nvPr/>
        </p:nvPicPr>
        <p:blipFill>
          <a:blip r:embed="rId2" cstate="print">
            <a:extLst>
              <a:ext uri="{28A0092B-C50C-407E-A947-70E740481C1C}">
                <a14:useLocalDpi xmlns:a14="http://schemas.microsoft.com/office/drawing/2010/main" xmlns="" val="0"/>
              </a:ext>
            </a:extLst>
          </a:blip>
          <a:stretch>
            <a:fillRect/>
          </a:stretch>
        </p:blipFill>
        <p:spPr>
          <a:xfrm>
            <a:off x="461474" y="1442614"/>
            <a:ext cx="4220525" cy="4862388"/>
          </a:xfrm>
          <a:prstGeom prst="rect">
            <a:avLst/>
          </a:prstGeom>
        </p:spPr>
      </p:pic>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6296" y="1389532"/>
            <a:ext cx="4852542" cy="4968552"/>
          </a:xfrm>
          <a:prstGeom prst="rect">
            <a:avLst/>
          </a:prstGeom>
          <a:noFill/>
        </p:spPr>
      </p:pic>
    </p:spTree>
    <p:extLst>
      <p:ext uri="{BB962C8B-B14F-4D97-AF65-F5344CB8AC3E}">
        <p14:creationId xmlns:p14="http://schemas.microsoft.com/office/powerpoint/2010/main" xmlns="" val="135905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Research Need</a:t>
            </a:r>
            <a:endParaRPr lang="en-CA" dirty="0"/>
          </a:p>
        </p:txBody>
      </p:sp>
      <p:sp>
        <p:nvSpPr>
          <p:cNvPr id="3" name="Content Placeholder 2"/>
          <p:cNvSpPr>
            <a:spLocks noGrp="1"/>
          </p:cNvSpPr>
          <p:nvPr>
            <p:ph idx="1"/>
          </p:nvPr>
        </p:nvSpPr>
        <p:spPr>
          <a:xfrm>
            <a:off x="359792" y="1403573"/>
            <a:ext cx="9417050" cy="4959350"/>
          </a:xfrm>
        </p:spPr>
        <p:txBody>
          <a:bodyPr/>
          <a:lstStyle/>
          <a:p>
            <a:pPr marL="0" indent="0">
              <a:buNone/>
            </a:pPr>
            <a:r>
              <a:rPr lang="en-CA" dirty="0" smtClean="0">
                <a:effectLst/>
              </a:rPr>
              <a:t>A </a:t>
            </a:r>
            <a:r>
              <a:rPr lang="en-CA" dirty="0">
                <a:effectLst/>
              </a:rPr>
              <a:t>concerted global effort is needed to address how changing high mountain hydrological processes will mediate the influence of atmospheric change in alpine </a:t>
            </a:r>
            <a:r>
              <a:rPr lang="en-CA" dirty="0" smtClean="0">
                <a:effectLst/>
              </a:rPr>
              <a:t>catchments.</a:t>
            </a:r>
            <a:endParaRPr lang="en-CA" dirty="0"/>
          </a:p>
        </p:txBody>
      </p:sp>
      <p:pic>
        <p:nvPicPr>
          <p:cNvPr id="4" name="Picture 3"/>
          <p:cNvPicPr>
            <a:picLocks noChangeAspect="1"/>
          </p:cNvPicPr>
          <p:nvPr/>
        </p:nvPicPr>
        <p:blipFill>
          <a:blip r:embed="rId2" cstate="print"/>
          <a:stretch>
            <a:fillRect/>
          </a:stretch>
        </p:blipFill>
        <p:spPr>
          <a:xfrm>
            <a:off x="359792" y="3883248"/>
            <a:ext cx="4804064" cy="313361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400352" y="3936170"/>
            <a:ext cx="4104456" cy="3078342"/>
          </a:xfrm>
          <a:prstGeom prst="rect">
            <a:avLst/>
          </a:prstGeom>
        </p:spPr>
      </p:pic>
    </p:spTree>
    <p:extLst>
      <p:ext uri="{BB962C8B-B14F-4D97-AF65-F5344CB8AC3E}">
        <p14:creationId xmlns:p14="http://schemas.microsoft.com/office/powerpoint/2010/main" xmlns="" val="2782184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Objectives</a:t>
            </a:r>
            <a:endParaRPr lang="en-CA" dirty="0"/>
          </a:p>
        </p:txBody>
      </p:sp>
      <p:sp>
        <p:nvSpPr>
          <p:cNvPr id="3" name="Content Placeholder 2"/>
          <p:cNvSpPr>
            <a:spLocks noGrp="1"/>
          </p:cNvSpPr>
          <p:nvPr>
            <p:ph idx="1"/>
          </p:nvPr>
        </p:nvSpPr>
        <p:spPr>
          <a:xfrm>
            <a:off x="503808" y="1385429"/>
            <a:ext cx="9417050" cy="3024336"/>
          </a:xfrm>
        </p:spPr>
        <p:txBody>
          <a:bodyPr>
            <a:normAutofit fontScale="77500" lnSpcReduction="20000"/>
          </a:bodyPr>
          <a:lstStyle/>
          <a:p>
            <a:pPr marL="0" lvl="0" indent="0">
              <a:buNone/>
            </a:pPr>
            <a:r>
              <a:rPr lang="en-US" dirty="0" smtClean="0">
                <a:effectLst/>
              </a:rPr>
              <a:t>Overall: </a:t>
            </a:r>
            <a:r>
              <a:rPr lang="en-CA" dirty="0" smtClean="0">
                <a:effectLst/>
              </a:rPr>
              <a:t>to </a:t>
            </a:r>
            <a:r>
              <a:rPr lang="en-CA" dirty="0">
                <a:effectLst/>
              </a:rPr>
              <a:t>better understand alpine cold regions hydrological processes, improve their prediction and find consistent measurement </a:t>
            </a:r>
            <a:r>
              <a:rPr lang="en-CA" dirty="0" smtClean="0">
                <a:effectLst/>
              </a:rPr>
              <a:t>strategies.</a:t>
            </a:r>
          </a:p>
          <a:p>
            <a:pPr marL="0" lvl="0" indent="0">
              <a:buNone/>
            </a:pPr>
            <a:r>
              <a:rPr lang="en-CA" dirty="0">
                <a:effectLst/>
              </a:rPr>
              <a:t>To achieve this objective it is necessary to develop transferable and validated model schemes of different complexity that can support research in data sparse mountain </a:t>
            </a:r>
            <a:r>
              <a:rPr lang="en-CA" dirty="0" smtClean="0">
                <a:effectLst/>
              </a:rPr>
              <a:t>areas dominated by elements of snow, permafrost and glacier cover.</a:t>
            </a:r>
          </a:p>
          <a:p>
            <a:pPr lvl="1"/>
            <a:endParaRPr lang="en-US" dirty="0" smtClean="0">
              <a:effectLst/>
            </a:endParaRPr>
          </a:p>
        </p:txBody>
      </p:sp>
      <p:pic>
        <p:nvPicPr>
          <p:cNvPr id="4" name="Picture 3"/>
          <p:cNvPicPr>
            <a:picLocks noChangeAspect="1"/>
          </p:cNvPicPr>
          <p:nvPr/>
        </p:nvPicPr>
        <p:blipFill>
          <a:blip r:embed="rId2" cstate="print"/>
          <a:stretch>
            <a:fillRect/>
          </a:stretch>
        </p:blipFill>
        <p:spPr>
          <a:xfrm>
            <a:off x="301115" y="4283893"/>
            <a:ext cx="4176464" cy="3128785"/>
          </a:xfrm>
          <a:prstGeom prst="rect">
            <a:avLst/>
          </a:prstGeom>
        </p:spPr>
      </p:pic>
      <p:pic>
        <p:nvPicPr>
          <p:cNvPr id="7" name="Picture 6"/>
          <p:cNvPicPr>
            <a:picLocks noChangeAspect="1"/>
          </p:cNvPicPr>
          <p:nvPr/>
        </p:nvPicPr>
        <p:blipFill>
          <a:blip r:embed="rId3" cstate="print"/>
          <a:stretch>
            <a:fillRect/>
          </a:stretch>
        </p:blipFill>
        <p:spPr>
          <a:xfrm>
            <a:off x="5034951" y="4169325"/>
            <a:ext cx="4328535" cy="3243353"/>
          </a:xfrm>
          <a:prstGeom prst="rect">
            <a:avLst/>
          </a:prstGeom>
        </p:spPr>
      </p:pic>
    </p:spTree>
    <p:extLst>
      <p:ext uri="{BB962C8B-B14F-4D97-AF65-F5344CB8AC3E}">
        <p14:creationId xmlns:p14="http://schemas.microsoft.com/office/powerpoint/2010/main" xmlns="" val="491925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88" y="252414"/>
            <a:ext cx="9417050" cy="503088"/>
          </a:xfrm>
        </p:spPr>
        <p:txBody>
          <a:bodyPr/>
          <a:lstStyle/>
          <a:p>
            <a:r>
              <a:rPr lang="en-CA" dirty="0" smtClean="0"/>
              <a:t>Sub-Objectives</a:t>
            </a:r>
            <a:endParaRPr lang="en-CA" dirty="0"/>
          </a:p>
        </p:txBody>
      </p:sp>
      <p:sp>
        <p:nvSpPr>
          <p:cNvPr id="3" name="Content Placeholder 2"/>
          <p:cNvSpPr>
            <a:spLocks noGrp="1"/>
          </p:cNvSpPr>
          <p:nvPr>
            <p:ph idx="1"/>
          </p:nvPr>
        </p:nvSpPr>
        <p:spPr>
          <a:xfrm>
            <a:off x="0" y="971525"/>
            <a:ext cx="9748838" cy="6336704"/>
          </a:xfrm>
        </p:spPr>
        <p:txBody>
          <a:bodyPr>
            <a:noAutofit/>
          </a:bodyPr>
          <a:lstStyle/>
          <a:p>
            <a:pPr marL="1017587" lvl="1" indent="-514350">
              <a:buFont typeface="+mj-lt"/>
              <a:buAutoNum type="arabicPeriod"/>
            </a:pPr>
            <a:r>
              <a:rPr lang="en-CA" sz="2100" dirty="0">
                <a:effectLst/>
              </a:rPr>
              <a:t>How different are the measurement standards and the standards for field sampling and do we expect distinctive differences in model results and hydrological predictability because of the sampling schemes, data quality and data quantity? </a:t>
            </a:r>
          </a:p>
          <a:p>
            <a:pPr marL="1017587" lvl="1" indent="-514350">
              <a:buFont typeface="+mj-lt"/>
              <a:buAutoNum type="arabicPeriod"/>
            </a:pPr>
            <a:r>
              <a:rPr lang="en-CA" sz="2100" dirty="0">
                <a:effectLst/>
              </a:rPr>
              <a:t>How do the predictability, uncertainty and sensitivity of catchment energy and water exchange vary with changing atmospheric dynamics in various high mountain regions of the Earth?</a:t>
            </a:r>
          </a:p>
          <a:p>
            <a:pPr marL="1017587" lvl="1" indent="-514350">
              <a:buFont typeface="+mj-lt"/>
              <a:buAutoNum type="arabicPeriod"/>
            </a:pPr>
            <a:r>
              <a:rPr lang="en-CA" sz="2100" dirty="0">
                <a:effectLst/>
              </a:rPr>
              <a:t>What improvements to high mountain energy and water exchange predictability are possible through improved physics in land surface hydrological models, improved downscaling of atmospheric models in complex terrain, and improved approaches to data collection and assimilation of both in-situ and remotely sensed data?</a:t>
            </a:r>
          </a:p>
          <a:p>
            <a:pPr marL="955675" lvl="1" indent="-514350">
              <a:buFont typeface="+mj-lt"/>
              <a:buAutoNum type="arabicPeriod"/>
            </a:pPr>
            <a:r>
              <a:rPr lang="en-CA" sz="2100" dirty="0" smtClean="0">
                <a:effectLst/>
              </a:rPr>
              <a:t>Do </a:t>
            </a:r>
            <a:r>
              <a:rPr lang="en-CA" sz="2100" dirty="0">
                <a:effectLst/>
              </a:rPr>
              <a:t>the existent model routines have a global validity, are they transferable and are they meaningful in different mountain environments?</a:t>
            </a:r>
          </a:p>
          <a:p>
            <a:pPr marL="955675" lvl="1" indent="-514350">
              <a:buFont typeface="+mj-lt"/>
              <a:buAutoNum type="arabicPeriod"/>
            </a:pPr>
            <a:r>
              <a:rPr lang="en-CA" sz="2100" dirty="0">
                <a:effectLst/>
              </a:rPr>
              <a:t>How do transient changes in perennial snowpacks, glaciers, ground frost, soil stability, and vegetation impact models of water and energy cycling in high mountain catchments?</a:t>
            </a:r>
          </a:p>
          <a:p>
            <a:pPr marL="514350" indent="-514350">
              <a:buFont typeface="+mj-lt"/>
              <a:buAutoNum type="arabicPeriod"/>
            </a:pPr>
            <a:endParaRPr lang="en-CA" sz="2100" dirty="0"/>
          </a:p>
        </p:txBody>
      </p:sp>
    </p:spTree>
    <p:extLst>
      <p:ext uri="{BB962C8B-B14F-4D97-AF65-F5344CB8AC3E}">
        <p14:creationId xmlns:p14="http://schemas.microsoft.com/office/powerpoint/2010/main" xmlns="" val="184607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Data Requirements</a:t>
            </a:r>
            <a:endParaRPr lang="en-CA" dirty="0"/>
          </a:p>
        </p:txBody>
      </p:sp>
      <p:sp>
        <p:nvSpPr>
          <p:cNvPr id="3" name="Content Placeholder 2"/>
          <p:cNvSpPr>
            <a:spLocks noGrp="1"/>
          </p:cNvSpPr>
          <p:nvPr>
            <p:ph idx="1"/>
          </p:nvPr>
        </p:nvSpPr>
        <p:spPr>
          <a:xfrm>
            <a:off x="331788" y="1544084"/>
            <a:ext cx="9417050" cy="2880220"/>
          </a:xfrm>
        </p:spPr>
        <p:txBody>
          <a:bodyPr>
            <a:normAutofit fontScale="70000" lnSpcReduction="20000"/>
          </a:bodyPr>
          <a:lstStyle/>
          <a:p>
            <a:pPr marL="0" indent="0">
              <a:buNone/>
            </a:pPr>
            <a:r>
              <a:rPr lang="en-CA" dirty="0">
                <a:effectLst/>
              </a:rPr>
              <a:t>Surface based data requirements for this project will primarily be met by </a:t>
            </a:r>
          </a:p>
          <a:p>
            <a:pPr lvl="1"/>
            <a:r>
              <a:rPr lang="en-CA" dirty="0">
                <a:effectLst/>
              </a:rPr>
              <a:t>openly-available detailed meteorological and hydrological observational archives from long-term research catchments at high temporal resolution </a:t>
            </a:r>
            <a:r>
              <a:rPr lang="en-CA" dirty="0" smtClean="0">
                <a:effectLst/>
              </a:rPr>
              <a:t>in </a:t>
            </a:r>
            <a:r>
              <a:rPr lang="en-CA" dirty="0">
                <a:effectLst/>
              </a:rPr>
              <a:t>selected heavily instrumented alpine regions, </a:t>
            </a:r>
          </a:p>
          <a:p>
            <a:pPr lvl="1"/>
            <a:r>
              <a:rPr lang="en-CA" dirty="0">
                <a:effectLst/>
              </a:rPr>
              <a:t>atmospheric model reanalyses, </a:t>
            </a:r>
          </a:p>
          <a:p>
            <a:pPr lvl="1"/>
            <a:r>
              <a:rPr lang="en-CA" dirty="0">
                <a:effectLst/>
              </a:rPr>
              <a:t>downscaled climate model as well as regional climate model outputs.  </a:t>
            </a:r>
            <a:endParaRPr lang="en-CA" dirty="0" smtClean="0">
              <a:effectLst/>
            </a:endParaRPr>
          </a:p>
          <a:p>
            <a:pPr marL="0" indent="0">
              <a:buNone/>
            </a:pPr>
            <a:endParaRPr lang="en-CA" dirty="0">
              <a:effectLst/>
            </a:endParaRPr>
          </a:p>
          <a:p>
            <a:endParaRPr lang="en-CA" dirty="0"/>
          </a:p>
        </p:txBody>
      </p:sp>
      <p:pic>
        <p:nvPicPr>
          <p:cNvPr id="5" name="Picture 4"/>
          <p:cNvPicPr/>
          <p:nvPr/>
        </p:nvPicPr>
        <p:blipFill>
          <a:blip r:embed="rId2" cstate="print"/>
          <a:stretch>
            <a:fillRect/>
          </a:stretch>
        </p:blipFill>
        <p:spPr>
          <a:xfrm>
            <a:off x="4754903" y="4317560"/>
            <a:ext cx="4752306" cy="3027941"/>
          </a:xfrm>
          <a:prstGeom prst="rect">
            <a:avLst/>
          </a:prstGeom>
        </p:spPr>
      </p:pic>
      <p:pic>
        <p:nvPicPr>
          <p:cNvPr id="6" name="Picture 5"/>
          <p:cNvPicPr>
            <a:picLocks noChangeAspect="1"/>
          </p:cNvPicPr>
          <p:nvPr/>
        </p:nvPicPr>
        <p:blipFill>
          <a:blip r:embed="rId3" cstate="print"/>
          <a:stretch>
            <a:fillRect/>
          </a:stretch>
        </p:blipFill>
        <p:spPr>
          <a:xfrm>
            <a:off x="337153" y="4211885"/>
            <a:ext cx="4176122" cy="3133616"/>
          </a:xfrm>
          <a:prstGeom prst="rect">
            <a:avLst/>
          </a:prstGeom>
        </p:spPr>
      </p:pic>
    </p:spTree>
    <p:extLst>
      <p:ext uri="{BB962C8B-B14F-4D97-AF65-F5344CB8AC3E}">
        <p14:creationId xmlns:p14="http://schemas.microsoft.com/office/powerpoint/2010/main" xmlns="" val="1956984653"/>
      </p:ext>
    </p:extLst>
  </p:cSld>
  <p:clrMapOvr>
    <a:masterClrMapping/>
  </p:clrMapOvr>
</p:sld>
</file>

<file path=ppt/theme/theme1.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1410</Words>
  <Application>Microsoft Office PowerPoint</Application>
  <PresentationFormat>Custom</PresentationFormat>
  <Paragraphs>169</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Compass</vt:lpstr>
      <vt:lpstr>Slide 1</vt:lpstr>
      <vt:lpstr>Co-Proposers</vt:lpstr>
      <vt:lpstr>Urgency</vt:lpstr>
      <vt:lpstr>Significance</vt:lpstr>
      <vt:lpstr>Alpine Regions are Data Scarce</vt:lpstr>
      <vt:lpstr>Research Need</vt:lpstr>
      <vt:lpstr>Objectives</vt:lpstr>
      <vt:lpstr>Sub-Objectives</vt:lpstr>
      <vt:lpstr>Data Requirements</vt:lpstr>
      <vt:lpstr>Data Standards</vt:lpstr>
      <vt:lpstr>Activities</vt:lpstr>
      <vt:lpstr>Alpine Hydrological Model Toolbox derived from Cold Regions Hydrological Model</vt:lpstr>
      <vt:lpstr>Reynolds Creek, Idaho, USA Impact of Sheltering</vt:lpstr>
      <vt:lpstr>Slide 14</vt:lpstr>
      <vt:lpstr>Zugspitze, Germany – Altitude Effects</vt:lpstr>
      <vt:lpstr>Slide 16</vt:lpstr>
      <vt:lpstr>Slide 17</vt:lpstr>
      <vt:lpstr>Integrated Alpine Observing &amp; Predicting Systems - IAOPS</vt:lpstr>
      <vt:lpstr>Improved Snow Measurements</vt:lpstr>
      <vt:lpstr>International Collaboration through Field &amp; Model Experiments</vt:lpstr>
      <vt:lpstr>Slide 21</vt:lpstr>
      <vt:lpstr>Linkages</vt:lpstr>
      <vt:lpstr>Next Steps</vt:lpstr>
      <vt:lpstr>Funding Needs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2015-03-10T00:30:40Z</dcterms:modified>
</cp:coreProperties>
</file>